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8"/>
  </p:notesMasterIdLst>
  <p:sldIdLst>
    <p:sldId id="256" r:id="rId2"/>
    <p:sldId id="266" r:id="rId3"/>
    <p:sldId id="265" r:id="rId4"/>
    <p:sldId id="267" r:id="rId5"/>
    <p:sldId id="258" r:id="rId6"/>
    <p:sldId id="263" r:id="rId7"/>
    <p:sldId id="326" r:id="rId8"/>
    <p:sldId id="257" r:id="rId9"/>
    <p:sldId id="259" r:id="rId10"/>
    <p:sldId id="268" r:id="rId11"/>
    <p:sldId id="270" r:id="rId12"/>
    <p:sldId id="271" r:id="rId13"/>
    <p:sldId id="272" r:id="rId14"/>
    <p:sldId id="269" r:id="rId15"/>
    <p:sldId id="273" r:id="rId16"/>
    <p:sldId id="274" r:id="rId17"/>
    <p:sldId id="275" r:id="rId18"/>
    <p:sldId id="276" r:id="rId19"/>
    <p:sldId id="278" r:id="rId20"/>
    <p:sldId id="279" r:id="rId21"/>
    <p:sldId id="283" r:id="rId22"/>
    <p:sldId id="284" r:id="rId23"/>
    <p:sldId id="285" r:id="rId24"/>
    <p:sldId id="286" r:id="rId25"/>
    <p:sldId id="287" r:id="rId26"/>
    <p:sldId id="288" r:id="rId27"/>
    <p:sldId id="282" r:id="rId28"/>
    <p:sldId id="281" r:id="rId29"/>
    <p:sldId id="289" r:id="rId30"/>
    <p:sldId id="291" r:id="rId31"/>
    <p:sldId id="292" r:id="rId32"/>
    <p:sldId id="290" r:id="rId33"/>
    <p:sldId id="293" r:id="rId34"/>
    <p:sldId id="280" r:id="rId35"/>
    <p:sldId id="294" r:id="rId36"/>
    <p:sldId id="295" r:id="rId37"/>
    <p:sldId id="297" r:id="rId38"/>
    <p:sldId id="307" r:id="rId39"/>
    <p:sldId id="301" r:id="rId40"/>
    <p:sldId id="302" r:id="rId41"/>
    <p:sldId id="303" r:id="rId42"/>
    <p:sldId id="304" r:id="rId43"/>
    <p:sldId id="298" r:id="rId44"/>
    <p:sldId id="300" r:id="rId45"/>
    <p:sldId id="319" r:id="rId46"/>
    <p:sldId id="305" r:id="rId47"/>
    <p:sldId id="309" r:id="rId48"/>
    <p:sldId id="310" r:id="rId49"/>
    <p:sldId id="308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20" r:id="rId59"/>
    <p:sldId id="321" r:id="rId60"/>
    <p:sldId id="322" r:id="rId61"/>
    <p:sldId id="323" r:id="rId62"/>
    <p:sldId id="327" r:id="rId63"/>
    <p:sldId id="328" r:id="rId64"/>
    <p:sldId id="329" r:id="rId65"/>
    <p:sldId id="330" r:id="rId66"/>
    <p:sldId id="331" r:id="rId67"/>
    <p:sldId id="332" r:id="rId68"/>
    <p:sldId id="333" r:id="rId69"/>
    <p:sldId id="334" r:id="rId70"/>
    <p:sldId id="335" r:id="rId71"/>
    <p:sldId id="336" r:id="rId72"/>
    <p:sldId id="337" r:id="rId73"/>
    <p:sldId id="338" r:id="rId74"/>
    <p:sldId id="339" r:id="rId75"/>
    <p:sldId id="324" r:id="rId76"/>
    <p:sldId id="340" r:id="rId7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62787" autoAdjust="0"/>
  </p:normalViewPr>
  <p:slideViewPr>
    <p:cSldViewPr snapToGrid="0">
      <p:cViewPr varScale="1">
        <p:scale>
          <a:sx n="86" d="100"/>
          <a:sy n="86" d="100"/>
        </p:scale>
        <p:origin x="9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D5672-215A-4655-BA44-D082CE905548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DE1EE-0F7A-4D2B-94AB-2D5C8B141B6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6476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DE1EE-0F7A-4D2B-94AB-2D5C8B141B6F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1286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2BEC5256-A1CB-5949-B30E-33E6E692B201}" type="datetimeFigureOut">
              <a:rPr lang="es-ES" smtClean="0"/>
              <a:pPr/>
              <a:t>05/03/2021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6ABADE93-C168-9A44-9A8E-4D998DB624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2BEC5256-A1CB-5949-B30E-33E6E692B201}" type="datetimeFigureOut">
              <a:rPr lang="es-ES" smtClean="0"/>
              <a:pPr/>
              <a:t>05/03/2021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6ABADE93-C168-9A44-9A8E-4D998DB624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BEC5256-A1CB-5949-B30E-33E6E692B201}" type="datetimeFigureOut">
              <a:rPr lang="es-ES" smtClean="0"/>
              <a:pPr/>
              <a:t>05/03/2021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ABADE93-C168-9A44-9A8E-4D998DB624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2BEC5256-A1CB-5949-B30E-33E6E692B201}" type="datetimeFigureOut">
              <a:rPr lang="es-ES" smtClean="0"/>
              <a:pPr/>
              <a:t>05/03/2021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6ABADE93-C168-9A44-9A8E-4D998DB624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2BEC5256-A1CB-5949-B30E-33E6E692B201}" type="datetimeFigureOut">
              <a:rPr lang="es-ES" smtClean="0"/>
              <a:pPr/>
              <a:t>05/03/2021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6ABADE93-C168-9A44-9A8E-4D998DB624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2BEC5256-A1CB-5949-B30E-33E6E692B201}" type="datetimeFigureOut">
              <a:rPr lang="es-ES" smtClean="0"/>
              <a:pPr/>
              <a:t>05/03/2021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6ABADE93-C168-9A44-9A8E-4D998DB624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BEC5256-A1CB-5949-B30E-33E6E692B201}" type="datetimeFigureOut">
              <a:rPr lang="es-ES" smtClean="0"/>
              <a:pPr/>
              <a:t>05/03/2021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ABADE93-C168-9A44-9A8E-4D998DB624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2BEC5256-A1CB-5949-B30E-33E6E692B201}" type="datetimeFigureOut">
              <a:rPr lang="es-ES" smtClean="0"/>
              <a:pPr/>
              <a:t>05/03/2021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6ABADE93-C168-9A44-9A8E-4D998DB624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2BEC5256-A1CB-5949-B30E-33E6E692B201}" type="datetimeFigureOut">
              <a:rPr lang="es-ES" smtClean="0"/>
              <a:pPr/>
              <a:t>05/03/2021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6ABADE93-C168-9A44-9A8E-4D998DB624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BEC5256-A1CB-5949-B30E-33E6E692B201}" type="datetimeFigureOut">
              <a:rPr lang="es-ES" smtClean="0"/>
              <a:pPr/>
              <a:t>05/03/2021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ABADE93-C168-9A44-9A8E-4D998DB624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2BEC5256-A1CB-5949-B30E-33E6E692B201}" type="datetimeFigureOut">
              <a:rPr lang="es-ES" smtClean="0"/>
              <a:pPr/>
              <a:t>05/03/2021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6ABADE93-C168-9A44-9A8E-4D998DB624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2BEC5256-A1CB-5949-B30E-33E6E692B201}" type="datetimeFigureOut">
              <a:rPr lang="es-ES" smtClean="0"/>
              <a:pPr/>
              <a:t>05/03/2021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ADE93-C168-9A44-9A8E-4D998DB624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15.xml"/><Relationship Id="rId7" Type="http://schemas.openxmlformats.org/officeDocument/2006/relationships/slide" Target="slide45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7.xml"/><Relationship Id="rId5" Type="http://schemas.openxmlformats.org/officeDocument/2006/relationships/slide" Target="slide19.xml"/><Relationship Id="rId4" Type="http://schemas.openxmlformats.org/officeDocument/2006/relationships/slide" Target="slide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 rot="-900000">
            <a:off x="796633" y="3304865"/>
            <a:ext cx="5985159" cy="2425544"/>
          </a:xfrm>
        </p:spPr>
        <p:txBody>
          <a:bodyPr>
            <a:normAutofit/>
          </a:bodyPr>
          <a:lstStyle/>
          <a:p>
            <a:r>
              <a:rPr lang="es-ES_tradnl" dirty="0" smtClean="0"/>
              <a:t>Formas de la Ecuación de la Recta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951702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08697" y="460374"/>
            <a:ext cx="52836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Canónica</a:t>
            </a:r>
            <a:endParaRPr lang="es-ES_tradnl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 rot="16200000" flipH="1">
            <a:off x="2033516" y="4121624"/>
            <a:ext cx="4339988" cy="27296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019869" y="4121624"/>
            <a:ext cx="4353635" cy="1588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Elipse"/>
          <p:cNvSpPr/>
          <p:nvPr/>
        </p:nvSpPr>
        <p:spPr>
          <a:xfrm>
            <a:off x="5163292" y="3497036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Elipse"/>
          <p:cNvSpPr/>
          <p:nvPr/>
        </p:nvSpPr>
        <p:spPr>
          <a:xfrm>
            <a:off x="4477729" y="2271210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6200000" flipH="1">
            <a:off x="3586513" y="2276696"/>
            <a:ext cx="2691963" cy="1527948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5795682" y="1976717"/>
            <a:ext cx="3348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Nuestra recta “L”, pasa por los puntos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y Q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6400800" y="3953436"/>
            <a:ext cx="268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X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043083" y="1586753"/>
            <a:ext cx="304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Y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1241946" y="2306471"/>
            <a:ext cx="174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Aplicación: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4623216" y="209596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4845884" y="3576715"/>
            <a:ext cx="4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209862" y="6250898"/>
            <a:ext cx="761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*P y Q, Son puntos, donde P = (1,6) y Q = (3,2), Trabajaremos con ellos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5605286" y="559390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7" name="16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0.00121 -0.15024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1" grpId="0"/>
      <p:bldP spid="22" grpId="0"/>
      <p:bldP spid="25" grpId="0"/>
      <p:bldP spid="26" grpId="0"/>
      <p:bldP spid="28" grpId="0"/>
      <p:bldP spid="2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08697" y="460374"/>
            <a:ext cx="52836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Canónica</a:t>
            </a:r>
            <a:endParaRPr lang="es-ES_tradnl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289110" y="2770497"/>
            <a:ext cx="21972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latin typeface="Baskerville Old Face" pitchFamily="18" charset="0"/>
              </a:rPr>
              <a:t>m   = </a:t>
            </a:r>
            <a:r>
              <a:rPr lang="es-ES" sz="3000" dirty="0" smtClean="0">
                <a:latin typeface="Verdana"/>
              </a:rPr>
              <a:t>∆</a:t>
            </a:r>
            <a:r>
              <a:rPr lang="es-ES" sz="4000" dirty="0" smtClean="0">
                <a:latin typeface="Baskerville Old Face" pitchFamily="18" charset="0"/>
              </a:rPr>
              <a:t>Y</a:t>
            </a:r>
          </a:p>
          <a:p>
            <a:r>
              <a:rPr lang="es-ES" sz="4000" dirty="0" smtClean="0">
                <a:latin typeface="Baskerville Old Face" pitchFamily="18" charset="0"/>
              </a:rPr>
              <a:t>         </a:t>
            </a:r>
            <a:r>
              <a:rPr lang="es-ES" sz="3000" dirty="0" smtClean="0">
                <a:latin typeface="Verdana"/>
              </a:rPr>
              <a:t>∆</a:t>
            </a:r>
            <a:r>
              <a:rPr lang="es-ES" sz="4000" dirty="0" smtClean="0">
                <a:latin typeface="Baskerville Old Face" pitchFamily="18" charset="0"/>
              </a:rPr>
              <a:t>X</a:t>
            </a:r>
            <a:endParaRPr lang="es-ES" sz="4000" dirty="0">
              <a:latin typeface="Baskerville Old Face" pitchFamily="18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4640238" y="3413528"/>
            <a:ext cx="382138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Rectángulo redondeado"/>
          <p:cNvSpPr/>
          <p:nvPr/>
        </p:nvSpPr>
        <p:spPr>
          <a:xfrm>
            <a:off x="3248168" y="2756848"/>
            <a:ext cx="2183642" cy="1296538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5000"/>
            </a:scheme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1241946" y="2306471"/>
            <a:ext cx="1935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Respecto a la pendiente,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Sabemos que: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9" name="8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08697" y="460374"/>
            <a:ext cx="52836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Canónica</a:t>
            </a:r>
            <a:endParaRPr lang="es-ES_tradnl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914400" y="1978702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Entonces: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3312825" y="2803160"/>
            <a:ext cx="2293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 = 6 - 2</a:t>
            </a:r>
          </a:p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      1 - 3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4272197" y="3447738"/>
            <a:ext cx="869429" cy="1588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8" name="7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08697" y="460374"/>
            <a:ext cx="52836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Canónica</a:t>
            </a:r>
            <a:endParaRPr lang="es-ES_tradnl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914400" y="1978702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Entonces: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312825" y="2803160"/>
            <a:ext cx="1132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 =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330700" y="2794000"/>
            <a:ext cx="5645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-2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8" name="7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08697" y="460374"/>
            <a:ext cx="52836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Canónica</a:t>
            </a:r>
            <a:endParaRPr lang="es-ES_tradnl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8348" y="1828800"/>
            <a:ext cx="34477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Teniendo los puntos (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Xo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Yo) y la pendiente “m”, reemplazados en la Ecuación quedaría como: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031144" y="3509936"/>
            <a:ext cx="262014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Y-Yo = m(X – </a:t>
            </a:r>
            <a:r>
              <a:rPr lang="es-E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Xo</a:t>
            </a:r>
            <a:r>
              <a:rPr lang="es-E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)</a:t>
            </a:r>
            <a:endParaRPr lang="es-E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758190" y="4499286"/>
            <a:ext cx="32078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Y-6 = -2(X – 1)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790561" y="4426039"/>
            <a:ext cx="3107662" cy="899411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5000"/>
            </a:scheme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9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8" name="7 Rectángulo redondeado"/>
          <p:cNvSpPr/>
          <p:nvPr/>
        </p:nvSpPr>
        <p:spPr>
          <a:xfrm>
            <a:off x="6854158" y="4615924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2" name="11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08697" y="460374"/>
            <a:ext cx="52836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General</a:t>
            </a:r>
            <a:endParaRPr lang="es-ES_tradnl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241946" y="2306471"/>
            <a:ext cx="174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Expresa: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458386" y="3387778"/>
            <a:ext cx="3642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Ax</a:t>
            </a:r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+ </a:t>
            </a:r>
            <a:r>
              <a:rPr lang="es-E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By</a:t>
            </a:r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+ C = 0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2420593" y="3336575"/>
            <a:ext cx="3557367" cy="899411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5000"/>
            </a:scheme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8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1" name="10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08697" y="460374"/>
            <a:ext cx="52836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General</a:t>
            </a:r>
            <a:endParaRPr lang="es-ES_tradnl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241946" y="2306471"/>
            <a:ext cx="2415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 desde la Forma Canónica</a:t>
            </a:r>
            <a:r>
              <a:rPr lang="es-ES" dirty="0" smtClean="0"/>
              <a:t>: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3327817" y="3434984"/>
            <a:ext cx="212860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Y-6 = -2(X –1)</a:t>
            </a:r>
            <a:endParaRPr lang="es-E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387778" y="4122295"/>
            <a:ext cx="20536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Y-6 = -2X +2</a:t>
            </a:r>
            <a:endParaRPr lang="es-E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282846" y="4736143"/>
            <a:ext cx="21885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Y-6 – 2 +2X = 0</a:t>
            </a:r>
            <a:endParaRPr lang="es-E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938071" y="5471409"/>
            <a:ext cx="27927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 +2X-8 = 0 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2513142" y="5396354"/>
            <a:ext cx="3557367" cy="899411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5000"/>
            </a:scheme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12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73110"/>
            <a:ext cx="2285591" cy="2210290"/>
          </a:xfrm>
          <a:prstGeom prst="rect">
            <a:avLst/>
          </a:prstGeom>
        </p:spPr>
      </p:pic>
      <p:sp>
        <p:nvSpPr>
          <p:cNvPr id="14" name="13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08697" y="460374"/>
            <a:ext cx="52836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Principal</a:t>
            </a:r>
            <a:endParaRPr lang="es-ES_tradnl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241946" y="2306471"/>
            <a:ext cx="174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Expresa: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863120" y="3357798"/>
            <a:ext cx="26832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 = </a:t>
            </a:r>
            <a:r>
              <a:rPr lang="es-E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mx</a:t>
            </a:r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+ b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2705404" y="3310392"/>
            <a:ext cx="2912791" cy="899411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5000"/>
            </a:scheme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224852" y="6011056"/>
            <a:ext cx="5388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Donde “b” es el “coeficiente de posición”, punto donde la recta corta al eje Y</a:t>
            </a:r>
            <a:endParaRPr lang="es-ES" dirty="0"/>
          </a:p>
        </p:txBody>
      </p:sp>
      <p:pic>
        <p:nvPicPr>
          <p:cNvPr id="7" name="6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8" name="7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0" name="9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41946" y="2306471"/>
            <a:ext cx="2415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 desde la Forma General: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1"/>
          <p:cNvSpPr txBox="1"/>
          <p:nvPr/>
        </p:nvSpPr>
        <p:spPr>
          <a:xfrm>
            <a:off x="1908697" y="460374"/>
            <a:ext cx="52836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Principal</a:t>
            </a:r>
            <a:endParaRPr lang="es-ES_tradnl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162924" y="3477716"/>
            <a:ext cx="181331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 +2X-8 = 0 </a:t>
            </a:r>
            <a:endParaRPr lang="es-E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58190" y="4497048"/>
            <a:ext cx="2908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 = -2X + 8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2597082" y="4419766"/>
            <a:ext cx="2912791" cy="899411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5000"/>
            </a:scheme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7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9" name="8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1" name="10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41946" y="2306471"/>
            <a:ext cx="174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Expresa: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496067" y="2247900"/>
            <a:ext cx="139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     Y      1</a:t>
            </a:r>
          </a:p>
          <a:p>
            <a:pPr>
              <a:lnSpc>
                <a:spcPct val="200000"/>
              </a:lnSpc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     Y1    1</a:t>
            </a:r>
          </a:p>
          <a:p>
            <a:pPr>
              <a:lnSpc>
                <a:spcPct val="200000"/>
              </a:lnSpc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     Y2   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8 Conector recto"/>
          <p:cNvCxnSpPr/>
          <p:nvPr/>
        </p:nvCxnSpPr>
        <p:spPr>
          <a:xfrm rot="5400000">
            <a:off x="2683267" y="3173379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rot="5400000">
            <a:off x="4226722" y="3189593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155643" y="6070060"/>
            <a:ext cx="5097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Donde: (X1, Y1) y (X2, Y2), Son las coordenadas de los puntos por donde pasa la recta.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096954" y="2940908"/>
            <a:ext cx="139631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</a:t>
            </a:r>
            <a:endParaRPr lang="es-E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9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11" name="10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04966" y="518615"/>
            <a:ext cx="2411371" cy="87149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Índice: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35867" y="2147553"/>
            <a:ext cx="5960216" cy="3966644"/>
          </a:xfrm>
          <a:noFill/>
        </p:spPr>
        <p:txBody>
          <a:bodyPr>
            <a:normAutofit/>
          </a:bodyPr>
          <a:lstStyle/>
          <a:p>
            <a:pPr marL="514350" indent="-514350" algn="l">
              <a:buSzPct val="100000"/>
              <a:buFont typeface="Arial" pitchFamily="34" charset="0"/>
              <a:buChar char="•"/>
            </a:pPr>
            <a:r>
              <a:rPr lang="es-ES" dirty="0" smtClean="0">
                <a:solidFill>
                  <a:srgbClr val="CCECFF"/>
                </a:solidFill>
                <a:hlinkClick r:id="rId2" action="ppaction://hlinksldjump"/>
              </a:rPr>
              <a:t>Términos Generales</a:t>
            </a:r>
            <a:endParaRPr lang="es-ES" dirty="0" smtClean="0">
              <a:solidFill>
                <a:srgbClr val="CCECFF"/>
              </a:solidFill>
            </a:endParaRPr>
          </a:p>
          <a:p>
            <a:pPr marL="514350" indent="-514350" algn="l">
              <a:buSzPct val="100000"/>
              <a:buFont typeface="Arial" pitchFamily="34" charset="0"/>
              <a:buChar char="•"/>
            </a:pPr>
            <a:r>
              <a:rPr lang="es-ES" dirty="0" smtClean="0">
                <a:hlinkClick r:id="rId3" action="ppaction://hlinksldjump"/>
              </a:rPr>
              <a:t>Formas de la Ecuación de la Recta:</a:t>
            </a:r>
            <a:endParaRPr lang="es-ES" dirty="0" smtClean="0"/>
          </a:p>
          <a:p>
            <a:pPr marL="514350" indent="-514350" algn="l">
              <a:buSzPct val="100000"/>
            </a:pPr>
            <a:r>
              <a:rPr lang="es-ES_tradnl" sz="1200" dirty="0" smtClean="0">
                <a:ea typeface="Arial Unicode MS" pitchFamily="34" charset="-128"/>
                <a:cs typeface="Arial Unicode MS" pitchFamily="34" charset="-128"/>
              </a:rPr>
              <a:t>               Forma Canónica</a:t>
            </a:r>
          </a:p>
          <a:p>
            <a:pPr marL="457200" indent="-457200" algn="l"/>
            <a:r>
              <a:rPr lang="es-ES_tradnl" sz="1200" dirty="0" smtClean="0">
                <a:ea typeface="Arial Unicode MS" pitchFamily="34" charset="-128"/>
                <a:cs typeface="Arial Unicode MS" pitchFamily="34" charset="-128"/>
              </a:rPr>
              <a:t>               Forma General</a:t>
            </a:r>
          </a:p>
          <a:p>
            <a:pPr marL="457200" indent="-457200" algn="l"/>
            <a:r>
              <a:rPr lang="es-ES_tradnl" sz="1200" dirty="0" smtClean="0">
                <a:ea typeface="Arial Unicode MS" pitchFamily="34" charset="-128"/>
                <a:cs typeface="Arial Unicode MS" pitchFamily="34" charset="-128"/>
              </a:rPr>
              <a:t>               Forma Principal</a:t>
            </a:r>
          </a:p>
          <a:p>
            <a:pPr marL="457200" indent="-457200" algn="l"/>
            <a:r>
              <a:rPr lang="es-ES_tradnl" sz="1200" dirty="0" smtClean="0">
                <a:ea typeface="Arial Unicode MS" pitchFamily="34" charset="-128"/>
                <a:cs typeface="Arial Unicode MS" pitchFamily="34" charset="-128"/>
              </a:rPr>
              <a:t>               Forma Matricial (</a:t>
            </a:r>
            <a:r>
              <a:rPr lang="es-ES_tradnl" sz="1200" dirty="0" err="1" smtClean="0">
                <a:ea typeface="Arial Unicode MS" pitchFamily="34" charset="-128"/>
                <a:cs typeface="Arial Unicode MS" pitchFamily="34" charset="-128"/>
              </a:rPr>
              <a:t>Laplace</a:t>
            </a:r>
            <a:r>
              <a:rPr lang="es-ES_tradnl" sz="1200" dirty="0" smtClean="0"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457200" indent="-457200" algn="l"/>
            <a:r>
              <a:rPr lang="es-ES_tradnl" sz="1200" dirty="0" smtClean="0">
                <a:ea typeface="Arial Unicode MS" pitchFamily="34" charset="-128"/>
                <a:cs typeface="Arial Unicode MS" pitchFamily="34" charset="-128"/>
              </a:rPr>
              <a:t>               Ecuación de </a:t>
            </a:r>
            <a:r>
              <a:rPr lang="es-ES_tradnl" sz="1200" dirty="0" err="1" smtClean="0">
                <a:ea typeface="Arial Unicode MS" pitchFamily="34" charset="-128"/>
                <a:cs typeface="Arial Unicode MS" pitchFamily="34" charset="-128"/>
              </a:rPr>
              <a:t>Hess</a:t>
            </a:r>
            <a:endParaRPr lang="es-ES_tradnl" sz="1200" dirty="0" smtClean="0"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l"/>
            <a:r>
              <a:rPr lang="es-ES_tradnl" sz="1200" dirty="0" smtClean="0">
                <a:ea typeface="Arial Unicode MS" pitchFamily="34" charset="-128"/>
                <a:cs typeface="Arial Unicode MS" pitchFamily="34" charset="-128"/>
              </a:rPr>
              <a:t>               Ecuación Segmentada de la Recta</a:t>
            </a:r>
          </a:p>
          <a:p>
            <a:pPr marL="514350" indent="-514350" algn="l">
              <a:buSzPct val="100000"/>
            </a:pPr>
            <a:endParaRPr lang="es-ES" sz="1400" dirty="0" smtClean="0"/>
          </a:p>
          <a:p>
            <a:pPr marL="514350" indent="-514350" algn="l">
              <a:buSzPct val="100000"/>
              <a:buFont typeface="Arial" pitchFamily="34" charset="0"/>
              <a:buChar char="•"/>
            </a:pPr>
            <a:endParaRPr lang="es-ES" dirty="0" smtClean="0"/>
          </a:p>
          <a:p>
            <a:pPr marL="514350" indent="-514350" algn="l">
              <a:buSzPct val="100000"/>
              <a:buFont typeface="Arial" pitchFamily="34" charset="0"/>
              <a:buChar char="•"/>
            </a:pPr>
            <a:endParaRPr lang="es-ES" dirty="0" smtClean="0"/>
          </a:p>
          <a:p>
            <a:pPr algn="l"/>
            <a:endParaRPr lang="es-E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41945" y="2306471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matriz: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526890" y="2198473"/>
            <a:ext cx="139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     Y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     Y1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     Y2    1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5 Conector recto"/>
          <p:cNvCxnSpPr/>
          <p:nvPr/>
        </p:nvCxnSpPr>
        <p:spPr>
          <a:xfrm rot="5400000">
            <a:off x="2714090" y="3037455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rot="5400000">
            <a:off x="4133978" y="3041312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3472249" y="3883110"/>
            <a:ext cx="14639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      Y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1       6       1</a:t>
            </a:r>
          </a:p>
          <a:p>
            <a:pPr marL="342900" indent="-342900"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3        2       1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8 Conector recto"/>
          <p:cNvCxnSpPr/>
          <p:nvPr/>
        </p:nvCxnSpPr>
        <p:spPr>
          <a:xfrm rot="5400000">
            <a:off x="2726399" y="4722092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rot="5400000">
            <a:off x="4146287" y="4725949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5028923" y="2854411"/>
            <a:ext cx="13963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041233" y="4501979"/>
            <a:ext cx="13963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165609" y="4069583"/>
            <a:ext cx="192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Reemplazamos:</a:t>
            </a:r>
            <a:endParaRPr lang="es-ES" dirty="0"/>
          </a:p>
        </p:txBody>
      </p:sp>
      <p:pic>
        <p:nvPicPr>
          <p:cNvPr id="15" name="14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16" name="15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8" name="17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241945" y="2306471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matriz: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45060" y="3422311"/>
            <a:ext cx="192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Recuerda: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722099" y="2773826"/>
            <a:ext cx="139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     Y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     Y1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     Y2    1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5 Conector recto"/>
          <p:cNvCxnSpPr/>
          <p:nvPr/>
        </p:nvCxnSpPr>
        <p:spPr>
          <a:xfrm rot="5400000">
            <a:off x="2909299" y="3612808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rot="5400000">
            <a:off x="4329187" y="3616665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7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9" name="8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1" name="10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241945" y="2306471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matriz: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45060" y="3422311"/>
            <a:ext cx="192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obtener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722099" y="2773826"/>
            <a:ext cx="139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     Y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     Y1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     Y2    1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8 Conector recto"/>
          <p:cNvCxnSpPr/>
          <p:nvPr/>
        </p:nvCxnSpPr>
        <p:spPr>
          <a:xfrm rot="5400000">
            <a:off x="2909299" y="3612808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rot="5400000">
            <a:off x="4329187" y="3616665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10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12" name="11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4" name="13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41945" y="2306471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matriz: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145060" y="3422311"/>
            <a:ext cx="192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obtener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565133" y="3565133"/>
            <a:ext cx="472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X</a:t>
            </a:r>
            <a:endParaRPr lang="es-ES" dirty="0"/>
          </a:p>
        </p:txBody>
      </p:sp>
      <p:cxnSp>
        <p:nvCxnSpPr>
          <p:cNvPr id="12" name="11 Conector recto"/>
          <p:cNvCxnSpPr/>
          <p:nvPr/>
        </p:nvCxnSpPr>
        <p:spPr>
          <a:xfrm rot="5400000">
            <a:off x="3564355" y="3792100"/>
            <a:ext cx="954857" cy="449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 rot="5400000">
            <a:off x="4728260" y="3782658"/>
            <a:ext cx="954857" cy="449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4287831" y="3236813"/>
            <a:ext cx="8020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Y1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Y2    1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10" name="9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3" name="12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776643" y="3197938"/>
            <a:ext cx="139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     Y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     Y1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     Y2    1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" name="2 Conector recto"/>
          <p:cNvCxnSpPr/>
          <p:nvPr/>
        </p:nvCxnSpPr>
        <p:spPr>
          <a:xfrm rot="5400000">
            <a:off x="2963843" y="4036920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3 Conector recto"/>
          <p:cNvCxnSpPr/>
          <p:nvPr/>
        </p:nvCxnSpPr>
        <p:spPr>
          <a:xfrm rot="5400000">
            <a:off x="4383731" y="4040777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1241945" y="2306471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matriz: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145060" y="3422311"/>
            <a:ext cx="19292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Debes eliminar toda la corrida donde se encuentra X, horizontal y vertical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3692180" y="3294530"/>
            <a:ext cx="543644" cy="1475334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3705626" y="3298244"/>
            <a:ext cx="1229445" cy="466932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4230061" y="3765176"/>
            <a:ext cx="745351" cy="914400"/>
          </a:xfrm>
          <a:prstGeom prst="roundRect">
            <a:avLst/>
          </a:prstGeom>
          <a:solidFill>
            <a:srgbClr val="FF0000">
              <a:alpha val="1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328066" y="5647933"/>
            <a:ext cx="472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11 Conector recto"/>
          <p:cNvCxnSpPr/>
          <p:nvPr/>
        </p:nvCxnSpPr>
        <p:spPr>
          <a:xfrm rot="5400000">
            <a:off x="3327288" y="5874900"/>
            <a:ext cx="954857" cy="449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rot="5400000">
            <a:off x="4491193" y="5865458"/>
            <a:ext cx="954857" cy="449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4050764" y="5319613"/>
            <a:ext cx="8020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Y1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Y2    1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14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16" name="15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8" name="17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41945" y="2306471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matriz: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45060" y="3422311"/>
            <a:ext cx="192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Y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776643" y="3197938"/>
            <a:ext cx="139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     Y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     Y1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     Y2    1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5 Conector recto"/>
          <p:cNvCxnSpPr/>
          <p:nvPr/>
        </p:nvCxnSpPr>
        <p:spPr>
          <a:xfrm rot="5400000">
            <a:off x="2963843" y="4036920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rot="5400000">
            <a:off x="4383731" y="4040777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 redondeado"/>
          <p:cNvSpPr/>
          <p:nvPr/>
        </p:nvSpPr>
        <p:spPr>
          <a:xfrm>
            <a:off x="4109038" y="3281083"/>
            <a:ext cx="543644" cy="1475334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3739433" y="3276896"/>
            <a:ext cx="1266640" cy="447939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3739375" y="3738501"/>
            <a:ext cx="364273" cy="1004484"/>
          </a:xfrm>
          <a:prstGeom prst="roundRect">
            <a:avLst/>
          </a:prstGeom>
          <a:solidFill>
            <a:srgbClr val="FF0000">
              <a:alpha val="1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655666" y="3752494"/>
            <a:ext cx="364351" cy="986774"/>
          </a:xfrm>
          <a:prstGeom prst="roundRect">
            <a:avLst/>
          </a:prstGeom>
          <a:solidFill>
            <a:srgbClr val="FF0000">
              <a:alpha val="1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328066" y="5647933"/>
            <a:ext cx="472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12 Conector recto"/>
          <p:cNvCxnSpPr/>
          <p:nvPr/>
        </p:nvCxnSpPr>
        <p:spPr>
          <a:xfrm rot="5400000">
            <a:off x="3327288" y="5874900"/>
            <a:ext cx="954857" cy="449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rot="5400000">
            <a:off x="4491193" y="5865458"/>
            <a:ext cx="954857" cy="449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4050764" y="5319613"/>
            <a:ext cx="8020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    1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15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17" name="16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776643" y="3197938"/>
            <a:ext cx="139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     Y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     Y1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     Y2    1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" name="2 Conector recto"/>
          <p:cNvCxnSpPr/>
          <p:nvPr/>
        </p:nvCxnSpPr>
        <p:spPr>
          <a:xfrm rot="5400000">
            <a:off x="2963843" y="4036920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3 Conector recto"/>
          <p:cNvCxnSpPr/>
          <p:nvPr/>
        </p:nvCxnSpPr>
        <p:spPr>
          <a:xfrm rot="5400000">
            <a:off x="4383731" y="4040777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 redondeado"/>
          <p:cNvSpPr/>
          <p:nvPr/>
        </p:nvSpPr>
        <p:spPr>
          <a:xfrm>
            <a:off x="4563533" y="3331884"/>
            <a:ext cx="427815" cy="1475334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3742482" y="3323150"/>
            <a:ext cx="1229445" cy="401685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773242" y="3746967"/>
            <a:ext cx="781825" cy="1019766"/>
          </a:xfrm>
          <a:prstGeom prst="roundRect">
            <a:avLst/>
          </a:prstGeom>
          <a:solidFill>
            <a:srgbClr val="FF0000">
              <a:alpha val="1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145060" y="3422311"/>
            <a:ext cx="192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241945" y="2306471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matriz: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328066" y="5647933"/>
            <a:ext cx="472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12 Conector recto"/>
          <p:cNvCxnSpPr/>
          <p:nvPr/>
        </p:nvCxnSpPr>
        <p:spPr>
          <a:xfrm rot="5400000">
            <a:off x="3327288" y="5874900"/>
            <a:ext cx="954857" cy="449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rot="5400000">
            <a:off x="4491193" y="5865458"/>
            <a:ext cx="954857" cy="449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3953933" y="5319613"/>
            <a:ext cx="8988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    Y2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    Y2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15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17" name="16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41945" y="2306471"/>
            <a:ext cx="3098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desarrollar la matriz utilizaremos la fórmula: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38528" y="4230624"/>
            <a:ext cx="52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5 Conector recto"/>
          <p:cNvCxnSpPr/>
          <p:nvPr/>
        </p:nvCxnSpPr>
        <p:spPr>
          <a:xfrm rot="5400000">
            <a:off x="1947901" y="4442233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rot="5400000">
            <a:off x="2973604" y="4450796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2517168" y="4089115"/>
            <a:ext cx="863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Y1    1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Y2   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3472664" y="4119937"/>
            <a:ext cx="4726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es-E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3657600" y="4243227"/>
            <a:ext cx="431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" name="24 Conector recto"/>
          <p:cNvCxnSpPr/>
          <p:nvPr/>
        </p:nvCxnSpPr>
        <p:spPr>
          <a:xfrm rot="5400000">
            <a:off x="3661975" y="4471344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rot="5400000">
            <a:off x="4687678" y="4479907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4202129" y="4109663"/>
            <a:ext cx="873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    1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   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5219272" y="4274050"/>
            <a:ext cx="60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0" name="29 Conector recto"/>
          <p:cNvCxnSpPr/>
          <p:nvPr/>
        </p:nvCxnSpPr>
        <p:spPr>
          <a:xfrm rot="5400000">
            <a:off x="5263031" y="4500455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rot="5400000">
            <a:off x="6288734" y="4509018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5774076" y="4171307"/>
            <a:ext cx="976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    Y1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    Y2 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16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18" name="17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20" name="19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1241945" y="2306471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matriz: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5330602" y="3402384"/>
            <a:ext cx="69981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3722099" y="2773826"/>
            <a:ext cx="139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     Y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     Y1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     Y2    1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8" name="37 Conector recto"/>
          <p:cNvCxnSpPr/>
          <p:nvPr/>
        </p:nvCxnSpPr>
        <p:spPr>
          <a:xfrm rot="5400000">
            <a:off x="2909299" y="3612808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 rot="5400000">
            <a:off x="4329187" y="3616665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7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9" name="8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1" name="10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241945" y="2306471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matriz: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92930" y="3270931"/>
            <a:ext cx="192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Reemplazamos: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722099" y="2773826"/>
            <a:ext cx="139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     Y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1       6       1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3       2       1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5 Conector recto"/>
          <p:cNvCxnSpPr/>
          <p:nvPr/>
        </p:nvCxnSpPr>
        <p:spPr>
          <a:xfrm rot="5400000">
            <a:off x="2909299" y="3612808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rot="5400000">
            <a:off x="4329187" y="3616665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5330602" y="3402384"/>
            <a:ext cx="69981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11" name="10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3" name="12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347415" y="2661314"/>
            <a:ext cx="44927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E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x,y</a:t>
            </a:r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= </a:t>
            </a:r>
            <a:r>
              <a:rPr lang="es-E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un punto en el Plano Cartesiano</a:t>
            </a:r>
            <a:endParaRPr lang="es-E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1"/>
          <p:cNvSpPr txBox="1"/>
          <p:nvPr/>
        </p:nvSpPr>
        <p:spPr>
          <a:xfrm>
            <a:off x="2720375" y="460375"/>
            <a:ext cx="37834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Términos Generales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7" name="6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241945" y="2306471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matriz: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292930" y="3270931"/>
            <a:ext cx="192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Reemplazamos: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938528" y="5364943"/>
            <a:ext cx="52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9 Conector recto"/>
          <p:cNvCxnSpPr/>
          <p:nvPr/>
        </p:nvCxnSpPr>
        <p:spPr>
          <a:xfrm rot="5400000">
            <a:off x="1947901" y="5576552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rot="5400000">
            <a:off x="2973604" y="5585115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2517168" y="5223434"/>
            <a:ext cx="863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Y1    1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Y2   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3722099" y="2773826"/>
            <a:ext cx="139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     Y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1       6       1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3       2       1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" name="22 Conector recto"/>
          <p:cNvCxnSpPr/>
          <p:nvPr/>
        </p:nvCxnSpPr>
        <p:spPr>
          <a:xfrm rot="5400000">
            <a:off x="2909299" y="3612808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rot="5400000">
            <a:off x="4329187" y="3616665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5330602" y="3402384"/>
            <a:ext cx="69981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12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14" name="13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241945" y="2306471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matriz: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292930" y="3270931"/>
            <a:ext cx="192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Reemplazamos: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938528" y="5364943"/>
            <a:ext cx="52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7168" y="5223434"/>
            <a:ext cx="863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6       1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2       1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10 Conector recto"/>
          <p:cNvCxnSpPr/>
          <p:nvPr/>
        </p:nvCxnSpPr>
        <p:spPr>
          <a:xfrm rot="5400000">
            <a:off x="1947901" y="5576552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rot="5400000">
            <a:off x="2973604" y="5585115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 redondeado"/>
          <p:cNvSpPr/>
          <p:nvPr/>
        </p:nvSpPr>
        <p:spPr>
          <a:xfrm>
            <a:off x="3626853" y="2918385"/>
            <a:ext cx="503958" cy="1390325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3642338" y="2924656"/>
            <a:ext cx="1266892" cy="434073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4148257" y="3384774"/>
            <a:ext cx="745351" cy="914400"/>
          </a:xfrm>
          <a:prstGeom prst="roundRect">
            <a:avLst/>
          </a:prstGeom>
          <a:solidFill>
            <a:srgbClr val="FF0000">
              <a:alpha val="1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3722099" y="2773826"/>
            <a:ext cx="139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     Y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1       6       1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3       2       1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21 Conector recto"/>
          <p:cNvCxnSpPr/>
          <p:nvPr/>
        </p:nvCxnSpPr>
        <p:spPr>
          <a:xfrm rot="5400000">
            <a:off x="2909299" y="3612808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rot="5400000">
            <a:off x="4329187" y="3616665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5330602" y="3402384"/>
            <a:ext cx="69981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16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18" name="17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20" name="19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472664" y="5254256"/>
            <a:ext cx="4726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es-E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657600" y="5377546"/>
            <a:ext cx="431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3 Conector recto"/>
          <p:cNvCxnSpPr/>
          <p:nvPr/>
        </p:nvCxnSpPr>
        <p:spPr>
          <a:xfrm rot="5400000">
            <a:off x="3661975" y="5605663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 rot="5400000">
            <a:off x="4687678" y="5614226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4202129" y="5243982"/>
            <a:ext cx="873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1       1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3       1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241945" y="2306471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matriz: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292930" y="3270931"/>
            <a:ext cx="192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Reemplazamos: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4544080" y="3356529"/>
            <a:ext cx="432770" cy="914400"/>
          </a:xfrm>
          <a:prstGeom prst="roundRect">
            <a:avLst/>
          </a:prstGeom>
          <a:solidFill>
            <a:srgbClr val="FF0000">
              <a:alpha val="1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3722099" y="2773826"/>
            <a:ext cx="139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     Y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1       6       1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3       2       1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1" name="30 Conector recto"/>
          <p:cNvCxnSpPr/>
          <p:nvPr/>
        </p:nvCxnSpPr>
        <p:spPr>
          <a:xfrm rot="5400000">
            <a:off x="2909299" y="3612808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rot="5400000">
            <a:off x="4329187" y="3616665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5330602" y="3402384"/>
            <a:ext cx="69981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33 Rectángulo redondeado"/>
          <p:cNvSpPr/>
          <p:nvPr/>
        </p:nvSpPr>
        <p:spPr>
          <a:xfrm>
            <a:off x="3682231" y="3356529"/>
            <a:ext cx="378142" cy="914400"/>
          </a:xfrm>
          <a:prstGeom prst="roundRect">
            <a:avLst/>
          </a:prstGeom>
          <a:solidFill>
            <a:srgbClr val="FF0000">
              <a:alpha val="1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1938528" y="5364943"/>
            <a:ext cx="52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2517168" y="5223434"/>
            <a:ext cx="863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6       1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2       1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7" name="36 Conector recto"/>
          <p:cNvCxnSpPr/>
          <p:nvPr/>
        </p:nvCxnSpPr>
        <p:spPr>
          <a:xfrm rot="5400000">
            <a:off x="1947901" y="5576552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 rot="5400000">
            <a:off x="2973604" y="5585115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21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23" name="22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25" name="24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Rectángulo redondeado"/>
          <p:cNvSpPr/>
          <p:nvPr/>
        </p:nvSpPr>
        <p:spPr>
          <a:xfrm>
            <a:off x="3642338" y="2924656"/>
            <a:ext cx="1266892" cy="434073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38 Rectángulo redondeado"/>
          <p:cNvSpPr/>
          <p:nvPr/>
        </p:nvSpPr>
        <p:spPr>
          <a:xfrm>
            <a:off x="4080998" y="2925501"/>
            <a:ext cx="470415" cy="1358303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241945" y="2306471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matriz: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292930" y="3270931"/>
            <a:ext cx="192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Reemplazamos: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5219272" y="5408369"/>
            <a:ext cx="60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" name="22 Conector recto"/>
          <p:cNvCxnSpPr/>
          <p:nvPr/>
        </p:nvCxnSpPr>
        <p:spPr>
          <a:xfrm rot="5400000">
            <a:off x="5263031" y="5634774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rot="5400000">
            <a:off x="6288734" y="5643337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5774076" y="5305626"/>
            <a:ext cx="976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1       6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3       2 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6790941" y="5476181"/>
            <a:ext cx="69981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4493725" y="2917541"/>
            <a:ext cx="499515" cy="1398286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3681352" y="3369403"/>
            <a:ext cx="796054" cy="918817"/>
          </a:xfrm>
          <a:prstGeom prst="roundRect">
            <a:avLst/>
          </a:prstGeom>
          <a:solidFill>
            <a:srgbClr val="FF0000">
              <a:alpha val="1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3722099" y="2773826"/>
            <a:ext cx="13320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     Y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1       6       1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3       2       1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1" name="30 Conector recto"/>
          <p:cNvCxnSpPr/>
          <p:nvPr/>
        </p:nvCxnSpPr>
        <p:spPr>
          <a:xfrm rot="5400000">
            <a:off x="2909299" y="3612808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rot="5400000">
            <a:off x="4329187" y="3616665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5330602" y="3402384"/>
            <a:ext cx="69981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3472664" y="5254256"/>
            <a:ext cx="4726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es-E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3657600" y="5377546"/>
            <a:ext cx="431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7" name="36 Conector recto"/>
          <p:cNvCxnSpPr/>
          <p:nvPr/>
        </p:nvCxnSpPr>
        <p:spPr>
          <a:xfrm rot="5400000">
            <a:off x="3661975" y="5605663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 rot="5400000">
            <a:off x="4687678" y="5614226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CuadroTexto"/>
          <p:cNvSpPr txBox="1"/>
          <p:nvPr/>
        </p:nvSpPr>
        <p:spPr>
          <a:xfrm>
            <a:off x="4202129" y="5243982"/>
            <a:ext cx="873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1       1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3       1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1938528" y="5364943"/>
            <a:ext cx="52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2517168" y="5223434"/>
            <a:ext cx="863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6       1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2       1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2" name="41 Conector recto"/>
          <p:cNvCxnSpPr/>
          <p:nvPr/>
        </p:nvCxnSpPr>
        <p:spPr>
          <a:xfrm rot="5400000">
            <a:off x="1947901" y="5576552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 rot="5400000">
            <a:off x="2973604" y="5585115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33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44" name="43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46" name="45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Rectángulo redondeado"/>
          <p:cNvSpPr/>
          <p:nvPr/>
        </p:nvSpPr>
        <p:spPr>
          <a:xfrm>
            <a:off x="3642338" y="2924656"/>
            <a:ext cx="1266892" cy="434073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41945" y="2306471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matriz: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72745" y="3637775"/>
            <a:ext cx="203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Generalmente: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69217" y="3614555"/>
            <a:ext cx="1618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139330" y="2437971"/>
            <a:ext cx="6216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 n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  p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6 Conector recto"/>
          <p:cNvCxnSpPr/>
          <p:nvPr/>
        </p:nvCxnSpPr>
        <p:spPr>
          <a:xfrm rot="16200000" flipH="1">
            <a:off x="3619962" y="3022178"/>
            <a:ext cx="762581" cy="969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rot="16200000" flipH="1">
            <a:off x="4431837" y="3013865"/>
            <a:ext cx="762581" cy="969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10" name="9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2" name="11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uadroTexto"/>
          <p:cNvSpPr txBox="1"/>
          <p:nvPr/>
        </p:nvSpPr>
        <p:spPr>
          <a:xfrm>
            <a:off x="1241945" y="2306471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matriz: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937549" y="4433103"/>
            <a:ext cx="6813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(6)(1) – (2)(1)</a:t>
            </a:r>
            <a: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Y </a:t>
            </a:r>
            <a: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(1)(1) – (3)(1)</a:t>
            </a:r>
            <a: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)+1(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(1)(2)-(3)(6)</a:t>
            </a:r>
            <a: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= 0</a:t>
            </a:r>
            <a:endParaRPr lang="es-E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5072127" y="3306300"/>
            <a:ext cx="60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2" name="31 Conector recto"/>
          <p:cNvCxnSpPr/>
          <p:nvPr/>
        </p:nvCxnSpPr>
        <p:spPr>
          <a:xfrm rot="5400000">
            <a:off x="5115886" y="3532705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 rot="5400000">
            <a:off x="6141589" y="3541268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5626931" y="3203557"/>
            <a:ext cx="976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1       6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3       2 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6643796" y="3374112"/>
            <a:ext cx="69981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3325519" y="3152187"/>
            <a:ext cx="4726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es-E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3510455" y="3275477"/>
            <a:ext cx="431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8" name="37 Conector recto"/>
          <p:cNvCxnSpPr/>
          <p:nvPr/>
        </p:nvCxnSpPr>
        <p:spPr>
          <a:xfrm rot="5400000">
            <a:off x="3514830" y="3503594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 rot="5400000">
            <a:off x="4540533" y="3512157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CuadroTexto"/>
          <p:cNvSpPr txBox="1"/>
          <p:nvPr/>
        </p:nvSpPr>
        <p:spPr>
          <a:xfrm>
            <a:off x="4054984" y="3141913"/>
            <a:ext cx="873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1       1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3       1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1791383" y="3262874"/>
            <a:ext cx="52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2370023" y="3121365"/>
            <a:ext cx="863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6       1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2       1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3" name="42 Conector recto"/>
          <p:cNvCxnSpPr/>
          <p:nvPr/>
        </p:nvCxnSpPr>
        <p:spPr>
          <a:xfrm rot="5400000">
            <a:off x="1800756" y="3474483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 rot="5400000">
            <a:off x="2826459" y="3483046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19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21" name="20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23" name="22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uadroTexto"/>
          <p:cNvSpPr txBox="1"/>
          <p:nvPr/>
        </p:nvSpPr>
        <p:spPr>
          <a:xfrm>
            <a:off x="1241945" y="2306471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matriz: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974693" y="4363654"/>
            <a:ext cx="3264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4x  + 2y -16 = 0            /    2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3170333" y="5073767"/>
            <a:ext cx="246321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+ 2x  – 8 = 0</a:t>
            </a:r>
            <a:endParaRPr lang="es-E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072127" y="3306300"/>
            <a:ext cx="60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" name="20 Conector recto"/>
          <p:cNvCxnSpPr/>
          <p:nvPr/>
        </p:nvCxnSpPr>
        <p:spPr>
          <a:xfrm rot="5400000">
            <a:off x="5115886" y="3532705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rot="5400000">
            <a:off x="6141589" y="3541268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5626931" y="3203557"/>
            <a:ext cx="976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1       6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3       2 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643796" y="3374112"/>
            <a:ext cx="69981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3325519" y="3152187"/>
            <a:ext cx="4726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es-E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3510455" y="3275477"/>
            <a:ext cx="431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7" name="26 Conector recto"/>
          <p:cNvCxnSpPr/>
          <p:nvPr/>
        </p:nvCxnSpPr>
        <p:spPr>
          <a:xfrm rot="5400000">
            <a:off x="3514830" y="3503594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rot="5400000">
            <a:off x="4540533" y="3512157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4054984" y="3141913"/>
            <a:ext cx="873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1       1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3       1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1791383" y="3262874"/>
            <a:ext cx="52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2370023" y="3121365"/>
            <a:ext cx="863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6       1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2       1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2" name="31 Conector recto"/>
          <p:cNvCxnSpPr/>
          <p:nvPr/>
        </p:nvCxnSpPr>
        <p:spPr>
          <a:xfrm rot="5400000">
            <a:off x="1800756" y="3474483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 rot="5400000">
            <a:off x="2826459" y="3483046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34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36" name="35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38" name="37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División"/>
          <p:cNvSpPr/>
          <p:nvPr/>
        </p:nvSpPr>
        <p:spPr>
          <a:xfrm>
            <a:off x="5727560" y="4481565"/>
            <a:ext cx="251209" cy="190919"/>
          </a:xfrm>
          <a:prstGeom prst="mathDivid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1"/>
          <p:cNvSpPr txBox="1"/>
          <p:nvPr/>
        </p:nvSpPr>
        <p:spPr>
          <a:xfrm>
            <a:off x="902825" y="460374"/>
            <a:ext cx="70374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Segmentada de la Recta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41946" y="2514815"/>
            <a:ext cx="174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Expresa: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812648" y="3402957"/>
            <a:ext cx="28705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X + Y -1 = 0</a:t>
            </a:r>
          </a:p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     b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cxnSp>
        <p:nvCxnSpPr>
          <p:cNvPr id="7" name="6 Conector recto"/>
          <p:cNvCxnSpPr>
            <a:stCxn id="5" idx="1"/>
          </p:cNvCxnSpPr>
          <p:nvPr/>
        </p:nvCxnSpPr>
        <p:spPr>
          <a:xfrm rot="10800000" flipH="1">
            <a:off x="2812647" y="4063261"/>
            <a:ext cx="489167" cy="1416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H="1">
            <a:off x="3683266" y="4046082"/>
            <a:ext cx="489167" cy="1416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217716" y="5214257"/>
            <a:ext cx="44087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Donde a y b son segmentos desde el origen hasta el punto en el eje X e Y respectivamente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2792627" y="3294530"/>
            <a:ext cx="2631989" cy="1475334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11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13" name="12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1 Conector recto"/>
          <p:cNvCxnSpPr/>
          <p:nvPr/>
        </p:nvCxnSpPr>
        <p:spPr>
          <a:xfrm rot="16200000" flipH="1">
            <a:off x="2033516" y="4440938"/>
            <a:ext cx="4339988" cy="27296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2 Conector recto"/>
          <p:cNvCxnSpPr/>
          <p:nvPr/>
        </p:nvCxnSpPr>
        <p:spPr>
          <a:xfrm>
            <a:off x="2019869" y="4440938"/>
            <a:ext cx="4353635" cy="1588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Elipse"/>
          <p:cNvSpPr/>
          <p:nvPr/>
        </p:nvSpPr>
        <p:spPr>
          <a:xfrm>
            <a:off x="5159736" y="4374642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Elipse"/>
          <p:cNvSpPr/>
          <p:nvPr/>
        </p:nvSpPr>
        <p:spPr>
          <a:xfrm>
            <a:off x="4131781" y="2561060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5 Conector recto"/>
          <p:cNvCxnSpPr/>
          <p:nvPr/>
        </p:nvCxnSpPr>
        <p:spPr>
          <a:xfrm rot="16200000" flipH="1">
            <a:off x="3383314" y="2799211"/>
            <a:ext cx="2691963" cy="1527948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6400800" y="4272750"/>
            <a:ext cx="268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623216" y="2415283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P= A,0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368399" y="3678315"/>
            <a:ext cx="1351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Q= 0,B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605286" y="591321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4310742" y="4528457"/>
            <a:ext cx="76200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rot="16200000" flipV="1">
            <a:off x="3293058" y="3510772"/>
            <a:ext cx="1593545" cy="639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3735606" y="3176565"/>
            <a:ext cx="247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s-E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515662" y="4541665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s-E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917577" y="4329952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CuadroTexto 1"/>
          <p:cNvSpPr txBox="1"/>
          <p:nvPr/>
        </p:nvSpPr>
        <p:spPr>
          <a:xfrm>
            <a:off x="902825" y="460374"/>
            <a:ext cx="70374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Segmentada de la Recta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4034991" y="1946527"/>
            <a:ext cx="304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" name="19 Imagen" descr="Recta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7840" y="4713356"/>
            <a:ext cx="2162295" cy="2144644"/>
          </a:xfrm>
          <a:prstGeom prst="rect">
            <a:avLst/>
          </a:prstGeom>
        </p:spPr>
      </p:pic>
      <p:sp>
        <p:nvSpPr>
          <p:cNvPr id="21" name="20 Rectángulo redondeado"/>
          <p:cNvSpPr/>
          <p:nvPr/>
        </p:nvSpPr>
        <p:spPr>
          <a:xfrm>
            <a:off x="6768525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23" name="22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0.00121 -0.15024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750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10" grpId="0"/>
      <p:bldP spid="10" grpId="1"/>
      <p:bldP spid="13" grpId="0"/>
      <p:bldP spid="14" grpId="0"/>
      <p:bldP spid="15" grpId="1"/>
      <p:bldP spid="1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02825" y="460374"/>
            <a:ext cx="70374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Segmentada de la Recta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41946" y="2514815"/>
            <a:ext cx="2306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 desde la Ecuación Canónica: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95400" y="3298372"/>
            <a:ext cx="81304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P= (A,0)</a:t>
            </a:r>
          </a:p>
          <a:p>
            <a:r>
              <a:rPr lang="es-E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Q=(0,B)</a:t>
            </a:r>
            <a:endParaRPr lang="es-ES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695639" y="3772818"/>
            <a:ext cx="133722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m=  B-0</a:t>
            </a:r>
          </a:p>
          <a:p>
            <a:r>
              <a:rPr lang="es-E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0-A</a:t>
            </a:r>
            <a:endParaRPr lang="es-E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 descr="Recta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7840" y="4713356"/>
            <a:ext cx="2162295" cy="2144644"/>
          </a:xfrm>
          <a:prstGeom prst="rect">
            <a:avLst/>
          </a:prstGeom>
        </p:spPr>
      </p:pic>
      <p:sp>
        <p:nvSpPr>
          <p:cNvPr id="10" name="9 Rectángulo redondeado"/>
          <p:cNvSpPr/>
          <p:nvPr/>
        </p:nvSpPr>
        <p:spPr>
          <a:xfrm>
            <a:off x="6768525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4417888" y="4212404"/>
            <a:ext cx="462337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4" name="13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04116" y="2043617"/>
            <a:ext cx="850255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300" dirty="0" smtClean="0"/>
              <a:t>(</a:t>
            </a:r>
            <a:r>
              <a:rPr lang="es-ES" sz="2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Xo</a:t>
            </a:r>
            <a:r>
              <a:rPr lang="es-E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Yo): Coordenadas de un Punto Conocido en el Plano Cartesiano por donde pasa la recta, por ejemplo en la ecuación; </a:t>
            </a:r>
          </a:p>
          <a:p>
            <a:pPr algn="ctr"/>
            <a:endParaRPr lang="es-ES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Y-Yo = m(X – </a:t>
            </a:r>
            <a:r>
              <a:rPr lang="es-ES" sz="2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Xo</a:t>
            </a:r>
            <a:r>
              <a:rPr lang="es-E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endParaRPr lang="es-ES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(X, Y) no varían, Pero si lo hacen  (</a:t>
            </a:r>
            <a:r>
              <a:rPr lang="es-ES" sz="2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Xo</a:t>
            </a:r>
            <a:r>
              <a:rPr lang="es-E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Yo), sustituyéndose por las coordenadas del punto conocido.</a:t>
            </a:r>
          </a:p>
          <a:p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1"/>
          <p:cNvSpPr txBox="1"/>
          <p:nvPr/>
        </p:nvSpPr>
        <p:spPr>
          <a:xfrm>
            <a:off x="2720375" y="460375"/>
            <a:ext cx="37834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Términos Generales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1"/>
          <p:cNvSpPr txBox="1"/>
          <p:nvPr/>
        </p:nvSpPr>
        <p:spPr>
          <a:xfrm>
            <a:off x="902825" y="460374"/>
            <a:ext cx="70374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Segmentada de la Recta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41946" y="2514815"/>
            <a:ext cx="2306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 desde la Ecuación Canónica: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4 Imagen" descr="Recta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7840" y="4713356"/>
            <a:ext cx="2162295" cy="2144644"/>
          </a:xfrm>
          <a:prstGeom prst="rect">
            <a:avLst/>
          </a:prstGeom>
        </p:spPr>
      </p:pic>
      <p:sp>
        <p:nvSpPr>
          <p:cNvPr id="6" name="5 Rectángulo redondeado"/>
          <p:cNvSpPr/>
          <p:nvPr/>
        </p:nvSpPr>
        <p:spPr>
          <a:xfrm>
            <a:off x="6768525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695639" y="3772818"/>
            <a:ext cx="121058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m=    B</a:t>
            </a:r>
          </a:p>
          <a:p>
            <a:r>
              <a:rPr lang="es-E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A</a:t>
            </a:r>
            <a:endParaRPr lang="es-E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7 Conector recto"/>
          <p:cNvCxnSpPr/>
          <p:nvPr/>
        </p:nvCxnSpPr>
        <p:spPr>
          <a:xfrm flipV="1">
            <a:off x="4559968" y="4211053"/>
            <a:ext cx="264695" cy="401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4395538" y="4211053"/>
            <a:ext cx="112294" cy="401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02825" y="460374"/>
            <a:ext cx="70374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Segmentada de la Recta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241946" y="2514815"/>
            <a:ext cx="2306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 desde la Ecuación Canónica: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252748" y="3374962"/>
            <a:ext cx="1898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Y-Yo = m(X –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Xo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241861" y="3951905"/>
            <a:ext cx="16946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Y-B =   B(X – 0)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            A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811486" y="3940628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  x A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3056" y="4844144"/>
            <a:ext cx="2027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 – AB = -B(X-0)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7 Imagen" descr="Recta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7840" y="4713356"/>
            <a:ext cx="2162295" cy="2144644"/>
          </a:xfrm>
          <a:prstGeom prst="rect">
            <a:avLst/>
          </a:prstGeom>
        </p:spPr>
      </p:pic>
      <p:sp>
        <p:nvSpPr>
          <p:cNvPr id="9" name="8 Rectángulo redondeado"/>
          <p:cNvSpPr/>
          <p:nvPr/>
        </p:nvSpPr>
        <p:spPr>
          <a:xfrm>
            <a:off x="6768525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10 Conector recto"/>
          <p:cNvCxnSpPr/>
          <p:nvPr/>
        </p:nvCxnSpPr>
        <p:spPr>
          <a:xfrm flipV="1">
            <a:off x="4026568" y="4271211"/>
            <a:ext cx="184485" cy="401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02825" y="460374"/>
            <a:ext cx="70374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Segmentada de la Recta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241946" y="2514815"/>
            <a:ext cx="2306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 desde la Ecuación Canónica: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091540" y="3341915"/>
            <a:ext cx="340450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 – AB = -B(X-0)</a:t>
            </a:r>
          </a:p>
          <a:p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BX + AY – AB = 0     /        AB</a:t>
            </a:r>
          </a:p>
          <a:p>
            <a:endParaRPr lang="es-ES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+ Y – 1 = 0</a:t>
            </a:r>
          </a:p>
          <a:p>
            <a:r>
              <a:rPr lang="es-E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   B</a:t>
            </a:r>
            <a:endParaRPr lang="es-E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4 Imagen" descr="Recta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7840" y="4713356"/>
            <a:ext cx="2162295" cy="2144644"/>
          </a:xfrm>
          <a:prstGeom prst="rect">
            <a:avLst/>
          </a:prstGeom>
        </p:spPr>
      </p:pic>
      <p:sp>
        <p:nvSpPr>
          <p:cNvPr id="6" name="5 Rectángulo redondeado"/>
          <p:cNvSpPr/>
          <p:nvPr/>
        </p:nvSpPr>
        <p:spPr>
          <a:xfrm>
            <a:off x="6768525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División"/>
          <p:cNvSpPr/>
          <p:nvPr/>
        </p:nvSpPr>
        <p:spPr>
          <a:xfrm>
            <a:off x="5520124" y="3990975"/>
            <a:ext cx="232976" cy="148538"/>
          </a:xfrm>
          <a:prstGeom prst="mathDivid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 </a:t>
            </a:r>
            <a:endParaRPr lang="es-ES" dirty="0"/>
          </a:p>
        </p:txBody>
      </p:sp>
      <p:cxnSp>
        <p:nvCxnSpPr>
          <p:cNvPr id="10" name="9 Conector recto"/>
          <p:cNvCxnSpPr/>
          <p:nvPr/>
        </p:nvCxnSpPr>
        <p:spPr>
          <a:xfrm flipV="1">
            <a:off x="3188368" y="5357061"/>
            <a:ext cx="184485" cy="401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flipV="1">
            <a:off x="3721768" y="5357061"/>
            <a:ext cx="184485" cy="401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3" name="12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26 Conector recto"/>
          <p:cNvCxnSpPr/>
          <p:nvPr/>
        </p:nvCxnSpPr>
        <p:spPr>
          <a:xfrm rot="16200000" flipH="1">
            <a:off x="2033516" y="4440938"/>
            <a:ext cx="4339988" cy="27296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2019869" y="4440938"/>
            <a:ext cx="4353635" cy="1588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Elipse"/>
          <p:cNvSpPr/>
          <p:nvPr/>
        </p:nvSpPr>
        <p:spPr>
          <a:xfrm>
            <a:off x="5159736" y="4374642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29 Elipse"/>
          <p:cNvSpPr/>
          <p:nvPr/>
        </p:nvSpPr>
        <p:spPr>
          <a:xfrm>
            <a:off x="4131781" y="2561060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1" name="30 Conector recto"/>
          <p:cNvCxnSpPr/>
          <p:nvPr/>
        </p:nvCxnSpPr>
        <p:spPr>
          <a:xfrm rot="16200000" flipH="1">
            <a:off x="3383314" y="2799211"/>
            <a:ext cx="2691963" cy="1527948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6400800" y="4272750"/>
            <a:ext cx="268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4043083" y="1906067"/>
            <a:ext cx="304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4623216" y="2415283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P= (0,6)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5368399" y="3678315"/>
            <a:ext cx="1351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Q= (3,0)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5605286" y="591321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14 Conector recto de flecha"/>
          <p:cNvCxnSpPr/>
          <p:nvPr/>
        </p:nvCxnSpPr>
        <p:spPr>
          <a:xfrm>
            <a:off x="4310742" y="4528457"/>
            <a:ext cx="76200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rot="16200000" flipV="1">
            <a:off x="3293058" y="3510772"/>
            <a:ext cx="1593545" cy="639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3735606" y="3176565"/>
            <a:ext cx="247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s-E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515662" y="4541665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s-E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3917577" y="4329952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CuadroTexto 1"/>
          <p:cNvSpPr txBox="1"/>
          <p:nvPr/>
        </p:nvSpPr>
        <p:spPr>
          <a:xfrm>
            <a:off x="902825" y="460374"/>
            <a:ext cx="70374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Segmentada de la Recta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20" name="19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0.00121 -0.15024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2" grpId="0"/>
      <p:bldP spid="33" grpId="0"/>
      <p:bldP spid="34" grpId="0"/>
      <p:bldP spid="35" grpId="0"/>
      <p:bldP spid="36" grpId="0"/>
      <p:bldP spid="36" grpId="1"/>
      <p:bldP spid="21" grpId="0"/>
      <p:bldP spid="22" grpId="0"/>
      <p:bldP spid="2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1"/>
          <p:cNvSpPr txBox="1"/>
          <p:nvPr/>
        </p:nvSpPr>
        <p:spPr>
          <a:xfrm>
            <a:off x="902825" y="460374"/>
            <a:ext cx="70374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Segmentada de la Recta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635623" y="3536577"/>
            <a:ext cx="35769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+ Y – 1 = 0</a:t>
            </a:r>
          </a:p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3     6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6 Conector recto"/>
          <p:cNvCxnSpPr/>
          <p:nvPr/>
        </p:nvCxnSpPr>
        <p:spPr>
          <a:xfrm rot="10800000" flipH="1" flipV="1">
            <a:off x="2672693" y="4198297"/>
            <a:ext cx="453566" cy="30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558746" y="4213654"/>
            <a:ext cx="42013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1" name="10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330036" y="3495679"/>
            <a:ext cx="702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s-E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</a:t>
            </a: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36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36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sz="36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s-ES" sz="36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+</a:t>
            </a: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s-E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</a:t>
            </a: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36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36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sz="36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s-ES" sz="36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–p= 0</a:t>
            </a:r>
            <a:endParaRPr lang="es-E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41946" y="2514815"/>
            <a:ext cx="2306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expresa: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7" name="6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241945" y="2306471"/>
            <a:ext cx="24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18 Conector recto"/>
          <p:cNvCxnSpPr/>
          <p:nvPr/>
        </p:nvCxnSpPr>
        <p:spPr>
          <a:xfrm>
            <a:off x="2019869" y="4440938"/>
            <a:ext cx="4353635" cy="1588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Elipse"/>
          <p:cNvSpPr/>
          <p:nvPr/>
        </p:nvSpPr>
        <p:spPr>
          <a:xfrm>
            <a:off x="5159736" y="4374642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20 Elipse"/>
          <p:cNvSpPr/>
          <p:nvPr/>
        </p:nvSpPr>
        <p:spPr>
          <a:xfrm>
            <a:off x="4131781" y="2561060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21 Conector recto"/>
          <p:cNvCxnSpPr/>
          <p:nvPr/>
        </p:nvCxnSpPr>
        <p:spPr>
          <a:xfrm rot="16200000" flipH="1">
            <a:off x="3383314" y="2799211"/>
            <a:ext cx="2691963" cy="1527948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6400800" y="4272750"/>
            <a:ext cx="268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4043083" y="1906067"/>
            <a:ext cx="304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5605286" y="591321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8" name="27 Conector recto de flecha"/>
          <p:cNvCxnSpPr/>
          <p:nvPr/>
        </p:nvCxnSpPr>
        <p:spPr>
          <a:xfrm>
            <a:off x="4310742" y="4528457"/>
            <a:ext cx="76200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 rot="16200000" flipV="1">
            <a:off x="3293058" y="3510772"/>
            <a:ext cx="1593545" cy="639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3735606" y="3176565"/>
            <a:ext cx="247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s-E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4515662" y="4541665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s-E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3917577" y="4329952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3" name="32 Conector recto"/>
          <p:cNvCxnSpPr/>
          <p:nvPr/>
        </p:nvCxnSpPr>
        <p:spPr>
          <a:xfrm rot="16200000" flipH="1">
            <a:off x="2033516" y="4440938"/>
            <a:ext cx="4339988" cy="27296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rot="10800000" flipV="1">
            <a:off x="4218775" y="3933912"/>
            <a:ext cx="720697" cy="495657"/>
          </a:xfrm>
          <a:prstGeom prst="line">
            <a:avLst/>
          </a:prstGeom>
          <a:ln w="317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Rectángulo"/>
          <p:cNvSpPr/>
          <p:nvPr/>
        </p:nvSpPr>
        <p:spPr>
          <a:xfrm rot="3475693">
            <a:off x="4869887" y="3958272"/>
            <a:ext cx="100283" cy="103256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4970834" y="3715967"/>
            <a:ext cx="1275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Parámetro</a:t>
            </a:r>
            <a:endParaRPr lang="es-ES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44 Arco"/>
          <p:cNvSpPr/>
          <p:nvPr/>
        </p:nvSpPr>
        <p:spPr>
          <a:xfrm>
            <a:off x="4369750" y="4218775"/>
            <a:ext cx="378863" cy="251250"/>
          </a:xfrm>
          <a:prstGeom prst="arc">
            <a:avLst>
              <a:gd name="adj1" fmla="val 16200000"/>
              <a:gd name="adj2" fmla="val 1767521"/>
            </a:avLst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4450976" y="4202206"/>
            <a:ext cx="25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endParaRPr lang="es-ES" sz="1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0" y="6304002"/>
            <a:ext cx="400494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Parámetro: Distancia desde el origen hasta </a:t>
            </a:r>
          </a:p>
          <a:p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recta, la corta perpendicularmente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34" name="33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/>
      <p:bldP spid="24" grpId="0"/>
      <p:bldP spid="27" grpId="0"/>
      <p:bldP spid="30" grpId="0"/>
      <p:bldP spid="31" grpId="0"/>
      <p:bldP spid="32" grpId="0"/>
      <p:bldP spid="43" grpId="0" animBg="1"/>
      <p:bldP spid="44" grpId="0"/>
      <p:bldP spid="45" grpId="0" animBg="1"/>
      <p:bldP spid="4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1 Conector recto"/>
          <p:cNvCxnSpPr/>
          <p:nvPr/>
        </p:nvCxnSpPr>
        <p:spPr>
          <a:xfrm>
            <a:off x="2019869" y="4440938"/>
            <a:ext cx="4353635" cy="1588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Elipse"/>
          <p:cNvSpPr/>
          <p:nvPr/>
        </p:nvSpPr>
        <p:spPr>
          <a:xfrm>
            <a:off x="5159736" y="4374642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Elipse"/>
          <p:cNvSpPr/>
          <p:nvPr/>
        </p:nvSpPr>
        <p:spPr>
          <a:xfrm>
            <a:off x="4131781" y="2561060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4 Conector recto"/>
          <p:cNvCxnSpPr/>
          <p:nvPr/>
        </p:nvCxnSpPr>
        <p:spPr>
          <a:xfrm rot="16200000" flipH="1">
            <a:off x="3383314" y="2799211"/>
            <a:ext cx="2691963" cy="1527948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6400800" y="4272750"/>
            <a:ext cx="268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043083" y="1906067"/>
            <a:ext cx="304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605286" y="591321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917577" y="4329952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13 Conector recto"/>
          <p:cNvCxnSpPr/>
          <p:nvPr/>
        </p:nvCxnSpPr>
        <p:spPr>
          <a:xfrm rot="16200000" flipH="1">
            <a:off x="2033516" y="4440938"/>
            <a:ext cx="4339988" cy="27296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rot="10800000" flipV="1">
            <a:off x="4218776" y="3080657"/>
            <a:ext cx="1942538" cy="1348912"/>
          </a:xfrm>
          <a:prstGeom prst="line">
            <a:avLst/>
          </a:prstGeom>
          <a:ln w="317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Arco"/>
          <p:cNvSpPr/>
          <p:nvPr/>
        </p:nvSpPr>
        <p:spPr>
          <a:xfrm>
            <a:off x="4369750" y="4218775"/>
            <a:ext cx="378863" cy="251250"/>
          </a:xfrm>
          <a:prstGeom prst="arc">
            <a:avLst>
              <a:gd name="adj1" fmla="val 16200000"/>
              <a:gd name="adj2" fmla="val 1767521"/>
            </a:avLst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450976" y="4202206"/>
            <a:ext cx="25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endParaRPr lang="es-ES" sz="1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41945" y="2306471"/>
            <a:ext cx="24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" name="25 Conector recto"/>
          <p:cNvCxnSpPr/>
          <p:nvPr/>
        </p:nvCxnSpPr>
        <p:spPr>
          <a:xfrm rot="16200000" flipV="1">
            <a:off x="4686059" y="4174089"/>
            <a:ext cx="499854" cy="5455"/>
          </a:xfrm>
          <a:prstGeom prst="line">
            <a:avLst/>
          </a:prstGeom>
          <a:ln w="12700" cmpd="sng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 rot="10800000">
            <a:off x="4183582" y="3916545"/>
            <a:ext cx="752560" cy="1588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Abrir llave"/>
          <p:cNvSpPr/>
          <p:nvPr/>
        </p:nvSpPr>
        <p:spPr>
          <a:xfrm rot="16200000">
            <a:off x="4442527" y="4304961"/>
            <a:ext cx="299405" cy="671640"/>
          </a:xfrm>
          <a:prstGeom prst="leftBrace">
            <a:avLst>
              <a:gd name="adj1" fmla="val 8333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34 Abrir llave"/>
          <p:cNvSpPr/>
          <p:nvPr/>
        </p:nvSpPr>
        <p:spPr>
          <a:xfrm rot="10800000">
            <a:off x="4975254" y="3908452"/>
            <a:ext cx="276477" cy="508449"/>
          </a:xfrm>
          <a:prstGeom prst="leftBrace">
            <a:avLst>
              <a:gd name="adj1" fmla="val 8333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4232135" y="4741933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es-E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</a:t>
            </a:r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l-G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</a:t>
            </a:r>
            <a:endParaRPr lang="es-E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5267689" y="3940249"/>
            <a:ext cx="1178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es-E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</a:t>
            </a:r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l-G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39" name="38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241945" y="2306471"/>
            <a:ext cx="24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2019869" y="4440938"/>
            <a:ext cx="4353635" cy="1588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Elipse"/>
          <p:cNvSpPr/>
          <p:nvPr/>
        </p:nvSpPr>
        <p:spPr>
          <a:xfrm>
            <a:off x="5159736" y="4374642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Elipse"/>
          <p:cNvSpPr/>
          <p:nvPr/>
        </p:nvSpPr>
        <p:spPr>
          <a:xfrm>
            <a:off x="4131781" y="2561060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6 Conector recto"/>
          <p:cNvCxnSpPr/>
          <p:nvPr/>
        </p:nvCxnSpPr>
        <p:spPr>
          <a:xfrm rot="16200000" flipH="1">
            <a:off x="3383314" y="2799211"/>
            <a:ext cx="2691963" cy="1527948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6400800" y="4272750"/>
            <a:ext cx="268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043083" y="1906067"/>
            <a:ext cx="304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605286" y="591321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917577" y="4329952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11 Conector recto"/>
          <p:cNvCxnSpPr/>
          <p:nvPr/>
        </p:nvCxnSpPr>
        <p:spPr>
          <a:xfrm rot="16200000" flipH="1">
            <a:off x="2033516" y="4440938"/>
            <a:ext cx="4339988" cy="27296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rot="10800000" flipV="1">
            <a:off x="4218776" y="3243072"/>
            <a:ext cx="1730920" cy="1186496"/>
          </a:xfrm>
          <a:prstGeom prst="line">
            <a:avLst/>
          </a:prstGeom>
          <a:ln w="317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Arco"/>
          <p:cNvSpPr/>
          <p:nvPr/>
        </p:nvSpPr>
        <p:spPr>
          <a:xfrm>
            <a:off x="4369750" y="4218775"/>
            <a:ext cx="378863" cy="251250"/>
          </a:xfrm>
          <a:prstGeom prst="arc">
            <a:avLst>
              <a:gd name="adj1" fmla="val 16200000"/>
              <a:gd name="adj2" fmla="val 1767521"/>
            </a:avLst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450976" y="4202206"/>
            <a:ext cx="25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endParaRPr lang="es-ES" sz="1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15 Conector recto"/>
          <p:cNvCxnSpPr/>
          <p:nvPr/>
        </p:nvCxnSpPr>
        <p:spPr>
          <a:xfrm rot="16200000" flipV="1">
            <a:off x="4686059" y="4174089"/>
            <a:ext cx="499854" cy="5455"/>
          </a:xfrm>
          <a:prstGeom prst="line">
            <a:avLst/>
          </a:prstGeom>
          <a:ln w="12700" cmpd="sng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rot="10800000">
            <a:off x="4183582" y="3916545"/>
            <a:ext cx="752560" cy="1588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Elipse"/>
          <p:cNvSpPr/>
          <p:nvPr/>
        </p:nvSpPr>
        <p:spPr>
          <a:xfrm>
            <a:off x="4885509" y="3863703"/>
            <a:ext cx="104502" cy="11030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23 Conector recto de flecha"/>
          <p:cNvCxnSpPr/>
          <p:nvPr/>
        </p:nvCxnSpPr>
        <p:spPr>
          <a:xfrm rot="5400000" flipH="1" flipV="1">
            <a:off x="4590869" y="3479074"/>
            <a:ext cx="786674" cy="87086"/>
          </a:xfrm>
          <a:prstGeom prst="straightConnector1">
            <a:avLst/>
          </a:prstGeom>
          <a:ln w="254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4852416" y="2816352"/>
            <a:ext cx="3621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s-ES" sz="11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(P 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),p 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Sen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30" name="29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ecta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987" y="4709532"/>
            <a:ext cx="2319449" cy="2148468"/>
          </a:xfrm>
          <a:prstGeom prst="rect">
            <a:avLst/>
          </a:prstGeom>
        </p:spPr>
      </p:pic>
      <p:sp>
        <p:nvSpPr>
          <p:cNvPr id="3" name="2 Rectángulo redondeado"/>
          <p:cNvSpPr/>
          <p:nvPr/>
        </p:nvSpPr>
        <p:spPr>
          <a:xfrm>
            <a:off x="6768525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41945" y="2306471"/>
            <a:ext cx="24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316224" y="2840736"/>
            <a:ext cx="1901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   =  p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</a:t>
            </a:r>
            <a:endParaRPr lang="es-ES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p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7 Conector recto"/>
          <p:cNvCxnSpPr/>
          <p:nvPr/>
        </p:nvCxnSpPr>
        <p:spPr>
          <a:xfrm rot="5400000" flipH="1" flipV="1">
            <a:off x="3627230" y="3054096"/>
            <a:ext cx="18288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608941" y="3149417"/>
            <a:ext cx="228805" cy="382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084320" y="3279648"/>
            <a:ext cx="963168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5" name="14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CuadroTexto"/>
              <p:cNvSpPr txBox="1"/>
              <p:nvPr/>
            </p:nvSpPr>
            <p:spPr>
              <a:xfrm>
                <a:off x="1056068" y="1752550"/>
                <a:ext cx="7212169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4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askerville Old Face" pitchFamily="18" charset="0"/>
                  </a:rPr>
                  <a:t>m = Pendiente</a:t>
                </a:r>
              </a:p>
              <a:p>
                <a:endParaRPr lang="es-E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skerville Old Face" pitchFamily="18" charset="0"/>
                </a:endParaRPr>
              </a:p>
              <a:p>
                <a:r>
                  <a:rPr lang="es-ES" sz="4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askerville Old Face" pitchFamily="18" charset="0"/>
                  </a:rPr>
                  <a:t>Medida de la inclinación de la recta </a:t>
                </a:r>
                <a14:m>
                  <m:oMath xmlns:m="http://schemas.openxmlformats.org/officeDocument/2006/math">
                    <m:r>
                      <a:rPr lang="es-E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E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𝑡𝑎𝑔</m:t>
                    </m:r>
                    <m:r>
                      <a:rPr lang="es-E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s-E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skerville Old Face" pitchFamily="18" charset="0"/>
                </a:endParaRPr>
              </a:p>
            </p:txBody>
          </p:sp>
        </mc:Choice>
        <mc:Fallback xmlns=""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068" y="1752550"/>
                <a:ext cx="7212169" cy="2554545"/>
              </a:xfrm>
              <a:prstGeom prst="rect">
                <a:avLst/>
              </a:prstGeom>
              <a:blipFill rotWithShape="0">
                <a:blip r:embed="rId2"/>
                <a:stretch>
                  <a:fillRect l="-3043" t="-4524" b="-1095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1"/>
          <p:cNvSpPr txBox="1"/>
          <p:nvPr/>
        </p:nvSpPr>
        <p:spPr>
          <a:xfrm>
            <a:off x="2720375" y="460375"/>
            <a:ext cx="37834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Términos Generales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7" name="6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42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ecta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987" y="4709532"/>
            <a:ext cx="2319449" cy="2148468"/>
          </a:xfrm>
          <a:prstGeom prst="rect">
            <a:avLst/>
          </a:prstGeom>
        </p:spPr>
      </p:pic>
      <p:sp>
        <p:nvSpPr>
          <p:cNvPr id="3" name="2 Rectángulo redondeado"/>
          <p:cNvSpPr/>
          <p:nvPr/>
        </p:nvSpPr>
        <p:spPr>
          <a:xfrm>
            <a:off x="6768525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41945" y="2306471"/>
            <a:ext cx="24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316224" y="2840736"/>
            <a:ext cx="1670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   =    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6 Conector recto"/>
          <p:cNvCxnSpPr/>
          <p:nvPr/>
        </p:nvCxnSpPr>
        <p:spPr>
          <a:xfrm rot="5400000" flipH="1" flipV="1">
            <a:off x="3627230" y="3054096"/>
            <a:ext cx="18288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3608941" y="3149417"/>
            <a:ext cx="228805" cy="382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4242816" y="3205737"/>
            <a:ext cx="407459" cy="76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7" name="16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ecta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987" y="4709532"/>
            <a:ext cx="2319449" cy="2148468"/>
          </a:xfrm>
          <a:prstGeom prst="rect">
            <a:avLst/>
          </a:prstGeom>
        </p:spPr>
      </p:pic>
      <p:sp>
        <p:nvSpPr>
          <p:cNvPr id="3" name="2 Rectángulo redondeado"/>
          <p:cNvSpPr/>
          <p:nvPr/>
        </p:nvSpPr>
        <p:spPr>
          <a:xfrm>
            <a:off x="6768525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41945" y="2306471"/>
            <a:ext cx="24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316224" y="2840736"/>
            <a:ext cx="1670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   =    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4035552" y="3169920"/>
            <a:ext cx="14630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flipV="1">
            <a:off x="4212336" y="3182112"/>
            <a:ext cx="530352" cy="609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4" name="13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6768525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41945" y="2306471"/>
            <a:ext cx="24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59567" y="2644223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Reemplazamos en la Forma Canónica: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5 Imagen" descr="Recta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987" y="4709532"/>
            <a:ext cx="2319449" cy="2148468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2100647" y="3768812"/>
            <a:ext cx="4732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Y-p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 =   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cos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 (x- p 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cos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))</a:t>
            </a:r>
          </a:p>
          <a:p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                    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sen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904735" y="4114800"/>
            <a:ext cx="370703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3719384" y="4114800"/>
            <a:ext cx="98854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4" name="13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6768525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41945" y="2306471"/>
            <a:ext cx="24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59567" y="2644223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Reemplazamos en la Forma Canónica: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5 Imagen" descr="Recta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987" y="4709532"/>
            <a:ext cx="2319449" cy="2148468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902938" y="3768812"/>
            <a:ext cx="6128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Y-p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 =   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cos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 (x- p 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cos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))      /x 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sen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</a:t>
            </a:r>
          </a:p>
          <a:p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                    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sen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3716421" y="4112126"/>
            <a:ext cx="559017" cy="4262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541254" y="4114800"/>
            <a:ext cx="98854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4" name="13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6768525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41945" y="2306471"/>
            <a:ext cx="24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59567" y="2644223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Reemplazamos en la Forma Canónica: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5 Imagen" descr="Recta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987" y="4709532"/>
            <a:ext cx="2319449" cy="2148468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902938" y="3768812"/>
            <a:ext cx="5599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–p 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sen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 =   x 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cos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 +p 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cos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4636394" y="3966693"/>
            <a:ext cx="99028" cy="2784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3731742" y="3707026"/>
            <a:ext cx="28420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s-ES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6653100" y="3692000"/>
            <a:ext cx="28420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s-ES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24" name="23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6768525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41945" y="2306471"/>
            <a:ext cx="24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59567" y="2644223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Reemplazamos en la Forma Canónica: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5 Imagen" descr="Recta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987" y="4709532"/>
            <a:ext cx="2319449" cy="2148468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756634" y="3768812"/>
            <a:ext cx="5814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+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–p 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sen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 - p 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cos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 = 0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816985" y="3670055"/>
            <a:ext cx="28420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s-ES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6169078" y="3668836"/>
            <a:ext cx="28420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s-ES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22" name="21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6768525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41945" y="2306471"/>
            <a:ext cx="24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59567" y="2644223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Reemplazamos en la Forma Canónica: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5 Imagen" descr="Recta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987" y="4709532"/>
            <a:ext cx="2319449" cy="2148468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349130" y="3758873"/>
            <a:ext cx="622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+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–p (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sen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 - p 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cos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)) = 0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816985" y="3670055"/>
            <a:ext cx="28420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s-ES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851026" y="3668836"/>
            <a:ext cx="28420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s-ES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Abrir llave"/>
          <p:cNvSpPr/>
          <p:nvPr/>
        </p:nvSpPr>
        <p:spPr>
          <a:xfrm rot="16200000">
            <a:off x="5024957" y="3271405"/>
            <a:ext cx="574635" cy="2296325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177832" y="466274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3" name="12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6768525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41945" y="2306471"/>
            <a:ext cx="24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59567" y="2644223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Reemplazamos en la Forma Canónica: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5 Imagen" descr="Recta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987" y="4709532"/>
            <a:ext cx="2319449" cy="2148468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2817030" y="3768812"/>
            <a:ext cx="3437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+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–p= 0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3" name="12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1 Conector recto"/>
          <p:cNvCxnSpPr/>
          <p:nvPr/>
        </p:nvCxnSpPr>
        <p:spPr>
          <a:xfrm>
            <a:off x="2019869" y="4440938"/>
            <a:ext cx="4353635" cy="1588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Elipse"/>
          <p:cNvSpPr/>
          <p:nvPr/>
        </p:nvSpPr>
        <p:spPr>
          <a:xfrm>
            <a:off x="5159736" y="4374642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Elipse"/>
          <p:cNvSpPr/>
          <p:nvPr/>
        </p:nvSpPr>
        <p:spPr>
          <a:xfrm>
            <a:off x="4131781" y="2561060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4 Conector recto"/>
          <p:cNvCxnSpPr/>
          <p:nvPr/>
        </p:nvCxnSpPr>
        <p:spPr>
          <a:xfrm rot="16200000" flipH="1">
            <a:off x="3383314" y="2799211"/>
            <a:ext cx="2691963" cy="1527948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6400800" y="4272750"/>
            <a:ext cx="268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043083" y="1906067"/>
            <a:ext cx="304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605286" y="591321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917577" y="4329952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13 Conector recto"/>
          <p:cNvCxnSpPr/>
          <p:nvPr/>
        </p:nvCxnSpPr>
        <p:spPr>
          <a:xfrm rot="16200000" flipH="1">
            <a:off x="2033516" y="4440938"/>
            <a:ext cx="4339988" cy="27296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rot="10800000" flipV="1">
            <a:off x="4218775" y="3933912"/>
            <a:ext cx="720697" cy="495657"/>
          </a:xfrm>
          <a:prstGeom prst="line">
            <a:avLst/>
          </a:prstGeom>
          <a:ln w="317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 rot="3475693">
            <a:off x="4869887" y="3958272"/>
            <a:ext cx="100283" cy="103256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17 Arco"/>
          <p:cNvSpPr/>
          <p:nvPr/>
        </p:nvSpPr>
        <p:spPr>
          <a:xfrm>
            <a:off x="4467442" y="4136713"/>
            <a:ext cx="401543" cy="321964"/>
          </a:xfrm>
          <a:prstGeom prst="arc">
            <a:avLst>
              <a:gd name="adj1" fmla="val 16200000"/>
              <a:gd name="adj2" fmla="val 2468204"/>
            </a:avLst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478330" y="4174852"/>
            <a:ext cx="5490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60º</a:t>
            </a:r>
            <a:endParaRPr lang="es-ES" sz="1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41945" y="2306471"/>
            <a:ext cx="24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377447" y="3959157"/>
            <a:ext cx="27443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8</a:t>
            </a:r>
            <a:endParaRPr lang="es-ES" sz="13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24" name="23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0.00121 -0.15024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/>
      <p:bldP spid="7" grpId="0"/>
      <p:bldP spid="8" grpId="0"/>
      <p:bldP spid="8" grpId="1"/>
      <p:bldP spid="13" grpId="0"/>
      <p:bldP spid="16" grpId="0" animBg="1"/>
      <p:bldP spid="18" grpId="0" animBg="1"/>
      <p:bldP spid="19" grpId="0"/>
      <p:bldP spid="2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1 Conector recto"/>
          <p:cNvCxnSpPr/>
          <p:nvPr/>
        </p:nvCxnSpPr>
        <p:spPr>
          <a:xfrm>
            <a:off x="2019869" y="4440938"/>
            <a:ext cx="4353635" cy="1588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Elipse"/>
          <p:cNvSpPr/>
          <p:nvPr/>
        </p:nvSpPr>
        <p:spPr>
          <a:xfrm>
            <a:off x="5159736" y="4374642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Elipse"/>
          <p:cNvSpPr/>
          <p:nvPr/>
        </p:nvSpPr>
        <p:spPr>
          <a:xfrm>
            <a:off x="4131781" y="2561060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4 Conector recto"/>
          <p:cNvCxnSpPr/>
          <p:nvPr/>
        </p:nvCxnSpPr>
        <p:spPr>
          <a:xfrm rot="16200000" flipH="1">
            <a:off x="3383314" y="2799211"/>
            <a:ext cx="2691963" cy="1527948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6400800" y="4272750"/>
            <a:ext cx="268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043083" y="1906067"/>
            <a:ext cx="304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605286" y="591321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17577" y="4329952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9 Conector recto"/>
          <p:cNvCxnSpPr/>
          <p:nvPr/>
        </p:nvCxnSpPr>
        <p:spPr>
          <a:xfrm rot="16200000" flipH="1">
            <a:off x="2033516" y="4440938"/>
            <a:ext cx="4339988" cy="27296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rot="10800000" flipV="1">
            <a:off x="4218775" y="3933912"/>
            <a:ext cx="720697" cy="495657"/>
          </a:xfrm>
          <a:prstGeom prst="line">
            <a:avLst/>
          </a:prstGeom>
          <a:ln w="317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Arco"/>
          <p:cNvSpPr/>
          <p:nvPr/>
        </p:nvSpPr>
        <p:spPr>
          <a:xfrm>
            <a:off x="4467442" y="4136713"/>
            <a:ext cx="401543" cy="321964"/>
          </a:xfrm>
          <a:prstGeom prst="arc">
            <a:avLst>
              <a:gd name="adj1" fmla="val 16200000"/>
              <a:gd name="adj2" fmla="val 2468204"/>
            </a:avLst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478330" y="4174852"/>
            <a:ext cx="5490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60º</a:t>
            </a:r>
            <a:endParaRPr lang="es-ES" sz="1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241945" y="2306471"/>
            <a:ext cx="24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8" name="17 Conector recto"/>
          <p:cNvCxnSpPr/>
          <p:nvPr/>
        </p:nvCxnSpPr>
        <p:spPr>
          <a:xfrm rot="16200000" flipV="1">
            <a:off x="4688249" y="4188519"/>
            <a:ext cx="498262" cy="2886"/>
          </a:xfrm>
          <a:prstGeom prst="line">
            <a:avLst/>
          </a:prstGeom>
          <a:ln w="158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flipV="1">
            <a:off x="4181253" y="3912782"/>
            <a:ext cx="773519" cy="7974"/>
          </a:xfrm>
          <a:prstGeom prst="line">
            <a:avLst/>
          </a:prstGeom>
          <a:ln w="158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4210493" y="4494913"/>
            <a:ext cx="92845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/>
              <a:t>P </a:t>
            </a:r>
            <a:r>
              <a:rPr lang="es-ES" sz="1300" dirty="0" err="1" smtClean="0"/>
              <a:t>cos</a:t>
            </a:r>
            <a:r>
              <a:rPr lang="es-ES" sz="1300" dirty="0" smtClean="0"/>
              <a:t> (60)</a:t>
            </a:r>
            <a:endParaRPr lang="es-ES" sz="13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4924868" y="3923413"/>
            <a:ext cx="93807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/>
              <a:t>P </a:t>
            </a:r>
            <a:r>
              <a:rPr lang="es-ES" sz="1300" dirty="0" err="1" smtClean="0"/>
              <a:t>sen</a:t>
            </a:r>
            <a:r>
              <a:rPr lang="es-ES" sz="1300" dirty="0" smtClean="0"/>
              <a:t> (60)</a:t>
            </a:r>
            <a:endParaRPr lang="es-ES" sz="13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4377447" y="3959157"/>
            <a:ext cx="27443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8</a:t>
            </a:r>
            <a:endParaRPr lang="es-ES" sz="13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28" name="27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1248771" y="2292824"/>
            <a:ext cx="1030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Donde: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289110" y="2770497"/>
            <a:ext cx="21972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   = </a:t>
            </a:r>
            <a:r>
              <a:rPr lang="es-E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∆</a:t>
            </a:r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</a:t>
            </a:r>
          </a:p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        </a:t>
            </a:r>
            <a:r>
              <a:rPr lang="es-E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∆</a:t>
            </a:r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X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4640238" y="3413528"/>
            <a:ext cx="382138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 redondeado"/>
          <p:cNvSpPr/>
          <p:nvPr/>
        </p:nvSpPr>
        <p:spPr>
          <a:xfrm>
            <a:off x="2980706" y="2789121"/>
            <a:ext cx="2654101" cy="1296538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5000"/>
            </a:scheme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1"/>
          <p:cNvSpPr txBox="1"/>
          <p:nvPr/>
        </p:nvSpPr>
        <p:spPr>
          <a:xfrm>
            <a:off x="2720375" y="460375"/>
            <a:ext cx="37834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Términos Generales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4" name="13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1 Conector recto"/>
          <p:cNvCxnSpPr/>
          <p:nvPr/>
        </p:nvCxnSpPr>
        <p:spPr>
          <a:xfrm>
            <a:off x="2019869" y="4440938"/>
            <a:ext cx="4353635" cy="1588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Elipse"/>
          <p:cNvSpPr/>
          <p:nvPr/>
        </p:nvSpPr>
        <p:spPr>
          <a:xfrm>
            <a:off x="5159736" y="4374642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Elipse"/>
          <p:cNvSpPr/>
          <p:nvPr/>
        </p:nvSpPr>
        <p:spPr>
          <a:xfrm>
            <a:off x="4131781" y="2561060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4 Conector recto"/>
          <p:cNvCxnSpPr/>
          <p:nvPr/>
        </p:nvCxnSpPr>
        <p:spPr>
          <a:xfrm rot="16200000" flipH="1">
            <a:off x="3383314" y="2799211"/>
            <a:ext cx="2691963" cy="1527948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6400800" y="4272750"/>
            <a:ext cx="268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043083" y="1906067"/>
            <a:ext cx="304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605286" y="591321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17577" y="4329952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9 Conector recto"/>
          <p:cNvCxnSpPr/>
          <p:nvPr/>
        </p:nvCxnSpPr>
        <p:spPr>
          <a:xfrm rot="16200000" flipH="1">
            <a:off x="2033516" y="4440938"/>
            <a:ext cx="4339988" cy="27296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rot="10800000" flipV="1">
            <a:off x="4218775" y="3933912"/>
            <a:ext cx="720697" cy="495657"/>
          </a:xfrm>
          <a:prstGeom prst="line">
            <a:avLst/>
          </a:prstGeom>
          <a:ln w="317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Arco"/>
          <p:cNvSpPr/>
          <p:nvPr/>
        </p:nvSpPr>
        <p:spPr>
          <a:xfrm>
            <a:off x="4467442" y="4136713"/>
            <a:ext cx="401543" cy="321964"/>
          </a:xfrm>
          <a:prstGeom prst="arc">
            <a:avLst>
              <a:gd name="adj1" fmla="val 16200000"/>
              <a:gd name="adj2" fmla="val 2468204"/>
            </a:avLst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478330" y="4174852"/>
            <a:ext cx="5490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60º</a:t>
            </a:r>
            <a:endParaRPr lang="es-ES" sz="1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241945" y="2306471"/>
            <a:ext cx="24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15 Conector recto"/>
          <p:cNvCxnSpPr/>
          <p:nvPr/>
        </p:nvCxnSpPr>
        <p:spPr>
          <a:xfrm rot="16200000" flipV="1">
            <a:off x="4688249" y="4188519"/>
            <a:ext cx="498262" cy="2886"/>
          </a:xfrm>
          <a:prstGeom prst="line">
            <a:avLst/>
          </a:prstGeom>
          <a:ln w="158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V="1">
            <a:off x="4181253" y="3912782"/>
            <a:ext cx="773519" cy="7974"/>
          </a:xfrm>
          <a:prstGeom prst="line">
            <a:avLst/>
          </a:prstGeom>
          <a:ln w="158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4458549" y="4460867"/>
            <a:ext cx="27443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/>
              <a:t>4</a:t>
            </a:r>
            <a:endParaRPr lang="es-ES" sz="13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4992962" y="3972051"/>
            <a:ext cx="412292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/>
              <a:t>6,9</a:t>
            </a:r>
            <a:endParaRPr lang="es-ES" sz="13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4377447" y="3959157"/>
            <a:ext cx="27443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8</a:t>
            </a:r>
            <a:endParaRPr lang="es-ES" sz="13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22" name="21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241945" y="2306471"/>
            <a:ext cx="24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475232" y="3449755"/>
            <a:ext cx="62411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4((</a:t>
            </a:r>
            <a:r>
              <a:rPr lang="es-ES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</a:t>
            </a:r>
            <a:r>
              <a:rPr lang="es-E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(60))+ 6,9((</a:t>
            </a:r>
            <a:r>
              <a:rPr lang="es-ES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</a:t>
            </a:r>
            <a:r>
              <a:rPr lang="es-E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(60)) – 8 = 0</a:t>
            </a:r>
            <a:endParaRPr lang="es-E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23" name="22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63121" y="812419"/>
            <a:ext cx="2795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normal de la recta.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Rectángulo"/>
              <p:cNvSpPr/>
              <p:nvPr/>
            </p:nvSpPr>
            <p:spPr>
              <a:xfrm>
                <a:off x="1245139" y="2081719"/>
                <a:ext cx="6332708" cy="9063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s-ES_tradnl" sz="36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𝐴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s-ES_tradnl" sz="36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s-ES_tradnl" sz="360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CL" sz="3600" b="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s-CL" sz="3600" b="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CL" sz="36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s-CL" sz="3600" b="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CL" sz="3600" b="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s-CL" sz="3600" b="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s-ES_tradnl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askerville Old Face" pitchFamily="18" charset="0"/>
                  </a:rPr>
                  <a:t>x+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_tradnl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𝐵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s-ES_tradnl" sz="36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s-ES_tradnl" sz="3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CL" sz="3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s-CL" sz="3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CL" sz="36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s-CL" sz="3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CL" sz="3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s-CL" sz="3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s-CL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</m:oMath>
                </a14:m>
                <a:r>
                  <a:rPr lang="es-ES_tradnl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askerville Old Face" pitchFamily="18" charset="0"/>
                  </a:rPr>
                  <a:t>y+</a:t>
                </a:r>
                <a:r>
                  <a:rPr lang="es-ES_tradnl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_tradnl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𝐶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s-ES_tradnl" sz="36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s-ES_tradnl" sz="3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CL" sz="3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s-CL" sz="3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CL" sz="36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s-CL" sz="3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CL" sz="3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s-CL" sz="3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s-CL" sz="36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=0</m:t>
                    </m:r>
                  </m:oMath>
                </a14:m>
                <a:endParaRPr lang="es-ES_tradnl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skerville Old Face" pitchFamily="18" charset="0"/>
                </a:endParaRPr>
              </a:p>
            </p:txBody>
          </p:sp>
        </mc:Choice>
        <mc:Fallback xmlns="">
          <p:sp>
            <p:nvSpPr>
              <p:cNvPr id="3" name="2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139" y="2081719"/>
                <a:ext cx="6332708" cy="906338"/>
              </a:xfrm>
              <a:prstGeom prst="rect">
                <a:avLst/>
              </a:prstGeom>
              <a:blipFill rotWithShape="1">
                <a:blip r:embed="rId2"/>
                <a:stretch>
                  <a:fillRect b="-1476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426822"/>
      </p:ext>
    </p:extLst>
  </p:cSld>
  <p:clrMapOvr>
    <a:masterClrMapping/>
  </p:clrMapOvr>
  <p:transition>
    <p:fad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83336" y="127903"/>
            <a:ext cx="8512934" cy="1729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Aplicaciones de las distintas notaciones de la recta en el plano</a:t>
            </a:r>
            <a:r>
              <a:rPr lang="es-C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CL" dirty="0" smtClean="0"/>
              <a:t>1.- Para </a:t>
            </a:r>
            <a:r>
              <a:rPr lang="es-CL" dirty="0"/>
              <a:t>cada uno de los gráficos, escriba la ecuación de la recta en la forma principal, cartesiana general, canónica  y segmentada.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C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81" y="1604307"/>
            <a:ext cx="7179972" cy="51442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3332409"/>
      </p:ext>
    </p:extLst>
  </p:cSld>
  <p:clrMapOvr>
    <a:masterClrMapping/>
  </p:clrMapOvr>
  <p:transition>
    <p:fad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0456" y="367873"/>
            <a:ext cx="8397025" cy="3790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s-C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En cada uno de los gráficos del ejercicio 1) determine los Interceptos de las rectas con los ejes coordenados</a:t>
            </a:r>
            <a:r>
              <a:rPr lang="es-C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es-CL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15000"/>
              </a:lnSpc>
              <a:spcAft>
                <a:spcPts val="1000"/>
              </a:spcAft>
            </a:pPr>
            <a:r>
              <a:rPr lang="es-CL" sz="2400" dirty="0" smtClean="0"/>
              <a:t>3.- En </a:t>
            </a:r>
            <a:r>
              <a:rPr lang="es-CL" sz="2400" dirty="0"/>
              <a:t>cada una de  los gráficos anteriores, escriba</a:t>
            </a:r>
            <a:r>
              <a:rPr lang="es-CL" dirty="0"/>
              <a:t> la </a:t>
            </a:r>
            <a:r>
              <a:rPr lang="es-CL" sz="2400" dirty="0"/>
              <a:t>ecuación de la recta que es paralela a la dada y que pase por: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es-CL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es-C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703759"/>
              </p:ext>
            </p:extLst>
          </p:nvPr>
        </p:nvGraphicFramePr>
        <p:xfrm>
          <a:off x="701898" y="3412704"/>
          <a:ext cx="7534140" cy="20865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67070"/>
                <a:gridCol w="3767070"/>
              </a:tblGrid>
              <a:tr h="2980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Gráfico </a:t>
                      </a:r>
                      <a:endParaRPr lang="es-C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79" marR="6047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Recta paralela , pasa por: </a:t>
                      </a:r>
                      <a:endParaRPr lang="es-C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79" marR="60479" marT="0" marB="0"/>
                </a:tc>
              </a:tr>
              <a:tr h="2980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1</a:t>
                      </a:r>
                      <a:endParaRPr lang="es-C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79" marR="6047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El origen</a:t>
                      </a:r>
                      <a:endParaRPr lang="es-C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79" marR="60479" marT="0" marB="0"/>
                </a:tc>
              </a:tr>
              <a:tr h="2980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2</a:t>
                      </a:r>
                      <a:endParaRPr lang="es-C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79" marR="6047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(-2,3)</a:t>
                      </a:r>
                      <a:endParaRPr lang="es-C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79" marR="60479" marT="0" marB="0"/>
                </a:tc>
              </a:tr>
              <a:tr h="2980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3</a:t>
                      </a:r>
                      <a:endParaRPr lang="es-C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79" marR="6047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(6,1)</a:t>
                      </a:r>
                      <a:endParaRPr lang="es-C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79" marR="60479" marT="0" marB="0"/>
                </a:tc>
              </a:tr>
              <a:tr h="2980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4</a:t>
                      </a:r>
                      <a:endParaRPr lang="es-C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79" marR="6047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(2,-4)</a:t>
                      </a:r>
                      <a:endParaRPr lang="es-C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79" marR="60479" marT="0" marB="0"/>
                </a:tc>
              </a:tr>
              <a:tr h="2980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5</a:t>
                      </a:r>
                      <a:endParaRPr lang="es-C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79" marR="6047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(0,3)</a:t>
                      </a:r>
                      <a:endParaRPr lang="es-C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79" marR="60479" marT="0" marB="0"/>
                </a:tc>
              </a:tr>
              <a:tr h="2980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6</a:t>
                      </a:r>
                      <a:endParaRPr lang="es-C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79" marR="6047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(-5,0)</a:t>
                      </a:r>
                      <a:endParaRPr lang="es-C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79" marR="604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520915"/>
      </p:ext>
    </p:extLst>
  </p:cSld>
  <p:clrMapOvr>
    <a:masterClrMapping/>
  </p:clrMapOvr>
  <p:transition>
    <p:fade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2806" y="264842"/>
            <a:ext cx="8274676" cy="1469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s-C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En cada uno de los gráficos que se indican, determine la ecuación de la recta. </a:t>
            </a:r>
            <a:endParaRPr lang="es-CL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39" y="1326524"/>
            <a:ext cx="7675809" cy="50098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9607641"/>
      </p:ext>
    </p:extLst>
  </p:cSld>
  <p:clrMapOvr>
    <a:masterClrMapping/>
  </p:clrMapOvr>
  <p:transition>
    <p:fade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/>
              <p:cNvSpPr/>
              <p:nvPr/>
            </p:nvSpPr>
            <p:spPr>
              <a:xfrm>
                <a:off x="418562" y="535299"/>
                <a:ext cx="8364829" cy="28972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s-CL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5) En cada uno de los gráficos del ejercicio 5), determine los Interceptos de la recta con los ejes coordenados</a:t>
                </a:r>
                <a:r>
                  <a:rPr lang="es-CL" sz="24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s-CL" sz="2400" dirty="0"/>
                  <a:t>6) En cada uno de los gráficos que se indican determine el punto de intersección de las rectas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L" sz="2400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es-CL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sz="2400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s-CL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CL" sz="2400" dirty="0"/>
                  <a:t>.</a:t>
                </a: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:endParaRPr lang="es-CL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á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562" y="535299"/>
                <a:ext cx="8364829" cy="2897203"/>
              </a:xfrm>
              <a:prstGeom prst="rect">
                <a:avLst/>
              </a:prstGeom>
              <a:blipFill rotWithShape="0">
                <a:blip r:embed="rId2"/>
                <a:stretch>
                  <a:fillRect t="-63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n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62" y="3129567"/>
            <a:ext cx="8100812" cy="3514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5772715"/>
      </p:ext>
    </p:extLst>
  </p:cSld>
  <p:clrMapOvr>
    <a:masterClrMapping/>
  </p:clrMapOvr>
  <p:transition>
    <p:fade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99622" y="208598"/>
            <a:ext cx="8764073" cy="1341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s-C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7) Para cada uno de los gráficos la ecuación de la recta perpendicular L` , a la recta dada L y que contenga el punto “P”  que se indica.(ver gráficos):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13" y="1550184"/>
            <a:ext cx="7894749" cy="51170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739101"/>
      </p:ext>
    </p:extLst>
  </p:cSld>
  <p:clrMapOvr>
    <a:masterClrMapping/>
  </p:clrMapOvr>
  <p:transition>
    <p:fade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5532" y="260113"/>
            <a:ext cx="8261797" cy="1341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s-C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8) En cada uno de los gráficos que se indican, determine la medida del ángulo “X”, escriba además la ecuación de cada una de las rectas.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50" y="1790163"/>
            <a:ext cx="7669598" cy="41083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9099352"/>
      </p:ext>
    </p:extLst>
  </p:cSld>
  <p:clrMapOvr>
    <a:masterClrMapping/>
  </p:clrMapOvr>
  <p:transition>
    <p:fade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11746" y="427029"/>
            <a:ext cx="81845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9) determine la inclinación de cada una de las rectas cuyas ecuaciones se indican:</a:t>
            </a:r>
            <a:endParaRPr lang="es-CL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a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46409075"/>
                  </p:ext>
                </p:extLst>
              </p:nvPr>
            </p:nvGraphicFramePr>
            <p:xfrm>
              <a:off x="357809" y="1650505"/>
              <a:ext cx="8438460" cy="272271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219230"/>
                    <a:gridCol w="4219230"/>
                  </a:tblGrid>
                  <a:tr h="403408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 dirty="0">
                              <a:effectLst/>
                            </a:rPr>
                            <a:t>recta</a:t>
                          </a:r>
                          <a:endParaRPr lang="es-CL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ecuación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</a:tr>
                  <a:tr h="450911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L1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L" sz="1000">
                                    <a:effectLst/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s-CL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s-CL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  <m:r>
                                  <a:rPr lang="es-CL" sz="10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CL" sz="100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CL" sz="1000"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s-CL" sz="1000">
                                    <a:effectLst/>
                                    <a:latin typeface="Cambria Math" panose="02040503050406030204" pitchFamily="18" charset="0"/>
                                  </a:rPr>
                                  <m:t>−4=0</m:t>
                                </m:r>
                              </m:oMath>
                            </m:oMathPara>
                          </a14:m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</a:tr>
                  <a:tr h="441410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L2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                          4x</a:t>
                          </a:r>
                          <a14:m>
                            <m:oMath xmlns:m="http://schemas.openxmlformats.org/officeDocument/2006/math">
                              <m:r>
                                <a:rPr lang="es-CL" sz="1000">
                                  <a:effectLst/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  <m:rad>
                                <m:radPr>
                                  <m:degHide m:val="on"/>
                                  <m:ctrlPr>
                                    <a:rPr lang="es-CL" sz="1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CL" sz="1000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s-CL" sz="1000"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s-CL" sz="1000">
                                  <a:effectLst/>
                                  <a:latin typeface="Cambria Math" panose="02040503050406030204" pitchFamily="18" charset="0"/>
                                </a:rPr>
                                <m:t>−12=0</m:t>
                              </m:r>
                            </m:oMath>
                          </a14:m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</a:tr>
                  <a:tr h="580849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L3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 dirty="0">
                              <a:effectLst/>
                            </a:rPr>
                            <a:t>                          0,5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s-CL" sz="1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CL" sz="1000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s-CL" sz="1000"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CL" sz="1000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s-CL" sz="1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CL" sz="10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s-CL" sz="100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s-CL" sz="1000"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s-CL" sz="1000">
                                  <a:effectLst/>
                                  <a:latin typeface="Cambria Math" panose="02040503050406030204" pitchFamily="18" charset="0"/>
                                </a:rPr>
                                <m:t>+15=0</m:t>
                              </m:r>
                            </m:oMath>
                          </a14:m>
                          <a:endParaRPr lang="es-CL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</a:tr>
                  <a:tr h="442727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L4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s-CL" sz="1000">
                                  <a:effectLst/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ad>
                                <m:radPr>
                                  <m:degHide m:val="on"/>
                                  <m:ctrlPr>
                                    <a:rPr lang="es-CL" sz="1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CL" sz="100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s-CL" sz="1000"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CL" sz="1000">
                                  <a:effectLst/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rad>
                                <m:radPr>
                                  <m:degHide m:val="on"/>
                                  <m:ctrlPr>
                                    <a:rPr lang="es-CL" sz="1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CL" sz="100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s-CL" sz="1000"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s-CL" sz="1000">
                                  <a:effectLst/>
                                  <a:latin typeface="Cambria Math" panose="02040503050406030204" pitchFamily="18" charset="0"/>
                                </a:rPr>
                                <m:t>−20=0</m:t>
                              </m:r>
                            </m:oMath>
                          </a14:m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</a:tr>
                  <a:tr h="403408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L5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L" sz="100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CL" sz="10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CL" sz="10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CL" sz="1000"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s-CL" sz="1000">
                                    <a:effectLst/>
                                    <a:latin typeface="Cambria Math" panose="02040503050406030204" pitchFamily="18" charset="0"/>
                                  </a:rPr>
                                  <m:t>−12=0</m:t>
                                </m:r>
                              </m:oMath>
                            </m:oMathPara>
                          </a14:m>
                          <a:endParaRPr lang="es-CL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a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46409075"/>
                  </p:ext>
                </p:extLst>
              </p:nvPr>
            </p:nvGraphicFramePr>
            <p:xfrm>
              <a:off x="357809" y="1650505"/>
              <a:ext cx="8438460" cy="272271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219230"/>
                    <a:gridCol w="4219230"/>
                  </a:tblGrid>
                  <a:tr h="403408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 dirty="0">
                              <a:effectLst/>
                            </a:rPr>
                            <a:t>recta</a:t>
                          </a:r>
                          <a:endParaRPr lang="es-CL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ecuación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</a:tr>
                  <a:tr h="450911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L1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 marL="60479" marR="60479" marT="0" marB="0">
                        <a:blipFill rotWithShape="0">
                          <a:blip r:embed="rId2"/>
                          <a:stretch>
                            <a:fillRect l="-100289" t="-93333" r="-723" b="-412000"/>
                          </a:stretch>
                        </a:blipFill>
                      </a:tcPr>
                    </a:tc>
                  </a:tr>
                  <a:tr h="441410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L2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 marL="60479" marR="60479" marT="0" marB="0">
                        <a:blipFill rotWithShape="0">
                          <a:blip r:embed="rId2"/>
                          <a:stretch>
                            <a:fillRect l="-100289" t="-201389" r="-723" b="-329167"/>
                          </a:stretch>
                        </a:blipFill>
                      </a:tcPr>
                    </a:tc>
                  </a:tr>
                  <a:tr h="580849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L3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 marL="60479" marR="60479" marT="0" marB="0">
                        <a:blipFill rotWithShape="0">
                          <a:blip r:embed="rId2"/>
                          <a:stretch>
                            <a:fillRect l="-100289" t="-226042" r="-723" b="-146875"/>
                          </a:stretch>
                        </a:blipFill>
                      </a:tcPr>
                    </a:tc>
                  </a:tr>
                  <a:tr h="442727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L4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 marL="60479" marR="60479" marT="0" marB="0">
                        <a:blipFill rotWithShape="0">
                          <a:blip r:embed="rId2"/>
                          <a:stretch>
                            <a:fillRect l="-100289" t="-428767" r="-723" b="-93151"/>
                          </a:stretch>
                        </a:blipFill>
                      </a:tcPr>
                    </a:tc>
                  </a:tr>
                  <a:tr h="403408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L5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 marL="60479" marR="60479" marT="0" marB="0">
                        <a:blipFill rotWithShape="0">
                          <a:blip r:embed="rId2"/>
                          <a:stretch>
                            <a:fillRect l="-100289" t="-584848" r="-723" b="-303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1746987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48771" y="2292824"/>
            <a:ext cx="123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289110" y="2770497"/>
            <a:ext cx="3261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 = tan(</a:t>
            </a:r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3145598" y="2549278"/>
            <a:ext cx="2654101" cy="1296538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5000"/>
            </a:scheme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1"/>
          <p:cNvSpPr txBox="1"/>
          <p:nvPr/>
        </p:nvSpPr>
        <p:spPr>
          <a:xfrm>
            <a:off x="2720375" y="460375"/>
            <a:ext cx="37834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Términos Generales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8" name="7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8 Conector recto"/>
          <p:cNvCxnSpPr/>
          <p:nvPr/>
        </p:nvCxnSpPr>
        <p:spPr>
          <a:xfrm rot="16200000" flipH="1">
            <a:off x="2845894" y="5486735"/>
            <a:ext cx="2737607" cy="4922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2604486" y="5438856"/>
            <a:ext cx="3046806" cy="2574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4623216" y="20959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21 Conector recto"/>
          <p:cNvCxnSpPr/>
          <p:nvPr/>
        </p:nvCxnSpPr>
        <p:spPr>
          <a:xfrm rot="5400000" flipH="1" flipV="1">
            <a:off x="4212236" y="4676931"/>
            <a:ext cx="764498" cy="704538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Arco"/>
          <p:cNvSpPr/>
          <p:nvPr/>
        </p:nvSpPr>
        <p:spPr>
          <a:xfrm>
            <a:off x="4315150" y="5034590"/>
            <a:ext cx="615124" cy="708483"/>
          </a:xfrm>
          <a:prstGeom prst="arc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4502483" y="5112084"/>
            <a:ext cx="34757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3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Verdana"/>
              </a:rPr>
              <a:t>φ</a:t>
            </a:r>
            <a:endParaRPr lang="es-ES" sz="13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4969071" y="5040180"/>
            <a:ext cx="163601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00" dirty="0" smtClean="0"/>
              <a:t>m = tan (</a:t>
            </a:r>
            <a:r>
              <a:rPr lang="el-GR" sz="1300" dirty="0" smtClean="0">
                <a:latin typeface="Verdana"/>
              </a:rPr>
              <a:t>φ</a:t>
            </a:r>
            <a:r>
              <a:rPr lang="es-ES" sz="1300" dirty="0" smtClean="0">
                <a:latin typeface="Verdana"/>
              </a:rPr>
              <a:t>)</a:t>
            </a:r>
            <a:endParaRPr lang="es-ES" sz="13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651770" y="526266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x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4066162" y="3881336"/>
            <a:ext cx="32101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00" dirty="0" smtClean="0">
                <a:solidFill>
                  <a:schemeClr val="bg1"/>
                </a:solidFill>
              </a:rPr>
              <a:t>Y</a:t>
            </a:r>
            <a:endParaRPr lang="es-ES" sz="13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8660" y="373845"/>
            <a:ext cx="7719391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s-C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10 ) Escriba la ecuación general cartesiana de la recta de acuerdo al modelo de Laplace: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104225"/>
              </p:ext>
            </p:extLst>
          </p:nvPr>
        </p:nvGraphicFramePr>
        <p:xfrm>
          <a:off x="406544" y="1793018"/>
          <a:ext cx="6762882" cy="2169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1587"/>
                <a:gridCol w="4641295"/>
              </a:tblGrid>
              <a:tr h="36156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recta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Contiene los puntos: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156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L1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( -2,3) y (6,7)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156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L2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(3,-1) y (0,4)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156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L3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(-5,-1) y (-2,7)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156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L4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(4,-2) y el origen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156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L5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(-3,0) y ( 0 , 5)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454130"/>
      </p:ext>
    </p:extLst>
  </p:cSld>
  <p:clrMapOvr>
    <a:masterClrMapping/>
  </p:clrMapOvr>
  <p:transition>
    <p:fade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25380" y="290601"/>
            <a:ext cx="7978462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s-C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11) Escriba la ecuación de cada una de las rectas de los gráficos de acuerdo al modelo de Laplace.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29" y="1442433"/>
            <a:ext cx="7981786" cy="4803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2551926"/>
      </p:ext>
    </p:extLst>
  </p:cSld>
  <p:clrMapOvr>
    <a:masterClrMapping/>
  </p:clrMapOvr>
  <p:transition>
    <p:fade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85987" y="443076"/>
            <a:ext cx="79784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12) Escriba las ecuaciones de acuerdo al modelo de Hess según los gráficos que se indican:</a:t>
            </a:r>
            <a:endParaRPr lang="es-CL" sz="2400" dirty="0"/>
          </a:p>
        </p:txBody>
      </p:sp>
      <p:pic>
        <p:nvPicPr>
          <p:cNvPr id="3" name="Imagen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57" y="1571222"/>
            <a:ext cx="8158993" cy="43659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7228067"/>
      </p:ext>
    </p:extLst>
  </p:cSld>
  <p:clrMapOvr>
    <a:masterClrMapping/>
  </p:clrMapOvr>
  <p:transition>
    <p:fade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89775" y="419388"/>
            <a:ext cx="8313312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s-C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12) Escriba la ecuación de acuerdo al modelo de Hess de las ecuaciones que se indican: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a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29436671"/>
                  </p:ext>
                </p:extLst>
              </p:nvPr>
            </p:nvGraphicFramePr>
            <p:xfrm>
              <a:off x="441101" y="1734587"/>
              <a:ext cx="8010660" cy="389348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005330"/>
                    <a:gridCol w="4005330"/>
                  </a:tblGrid>
                  <a:tr h="346298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 dirty="0">
                              <a:effectLst/>
                            </a:rPr>
                            <a:t>Recta</a:t>
                          </a:r>
                          <a:endParaRPr lang="es-CL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Condición.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</a:tr>
                  <a:tr h="725218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L1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Contiene los puntos</a:t>
                          </a:r>
                        </a:p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r>
                                <a:rPr lang="es-CL" sz="1000">
                                  <a:effectLst/>
                                  <a:latin typeface="Cambria Math" panose="02040503050406030204" pitchFamily="18" charset="0"/>
                                </a:rPr>
                                <m:t>2+4</m:t>
                              </m:r>
                              <m:rad>
                                <m:radPr>
                                  <m:degHide m:val="on"/>
                                  <m:ctrlPr>
                                    <a:rPr lang="es-CL" sz="1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CL" sz="1000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s-CL" sz="1000">
                                  <a:effectLst/>
                                  <a:latin typeface="Cambria Math" panose="02040503050406030204" pitchFamily="18" charset="0"/>
                                </a:rPr>
                                <m:t> , 6)  </m:t>
                              </m:r>
                              <m:r>
                                <a:rPr lang="es-CL" sz="1000"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s-CL" sz="1000">
                                  <a:effectLst/>
                                  <a:latin typeface="Cambria Math" panose="02040503050406030204" pitchFamily="18" charset="0"/>
                                </a:rPr>
                                <m:t> (  2+</m:t>
                              </m:r>
                              <m:rad>
                                <m:radPr>
                                  <m:degHide m:val="on"/>
                                  <m:ctrlPr>
                                    <a:rPr lang="es-CL" sz="1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CL" sz="1000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s-CL" sz="1000">
                                  <a:effectLst/>
                                  <a:latin typeface="Cambria Math" panose="02040503050406030204" pitchFamily="18" charset="0"/>
                                </a:rPr>
                                <m:t>, 3)</m:t>
                              </m:r>
                            </m:oMath>
                          </a14:m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</a:tr>
                  <a:tr h="733374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 dirty="0">
                              <a:effectLst/>
                            </a:rPr>
                            <a:t>L2</a:t>
                          </a:r>
                          <a:endParaRPr lang="es-CL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La ecuación general es :</a:t>
                          </a:r>
                        </a:p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L" sz="1000"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s-CL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s-CL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  <m:r>
                                  <a:rPr lang="es-CL" sz="10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CL" sz="1000">
                                    <a:effectLst/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s-CL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s-CL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  <m:r>
                                  <a:rPr lang="es-CL" sz="1000">
                                    <a:effectLst/>
                                    <a:latin typeface="Cambria Math" panose="02040503050406030204" pitchFamily="18" charset="0"/>
                                  </a:rPr>
                                  <m:t>−4=0</m:t>
                                </m:r>
                              </m:oMath>
                            </m:oMathPara>
                          </a14:m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</a:tr>
                  <a:tr h="703400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 dirty="0">
                              <a:effectLst/>
                            </a:rPr>
                            <a:t>L3</a:t>
                          </a:r>
                          <a:endParaRPr lang="es-CL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Intercepta los ejes en (</a:t>
                          </a:r>
                          <a14:m>
                            <m:oMath xmlns:m="http://schemas.openxmlformats.org/officeDocument/2006/math">
                              <m:r>
                                <a:rPr lang="es-CL" sz="1000">
                                  <a:effectLst/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ad>
                                <m:radPr>
                                  <m:degHide m:val="on"/>
                                  <m:ctrlPr>
                                    <a:rPr lang="es-CL" sz="1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CL" sz="1000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s-CL" sz="1000">
                                  <a:effectLst/>
                                  <a:latin typeface="Cambria Math" panose="02040503050406030204" pitchFamily="18" charset="0"/>
                                </a:rPr>
                                <m:t> , 0)  </m:t>
                              </m:r>
                              <m:r>
                                <a:rPr lang="es-CL" sz="1000"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s-CL" sz="1000">
                                  <a:effectLst/>
                                  <a:latin typeface="Cambria Math" panose="02040503050406030204" pitchFamily="18" charset="0"/>
                                </a:rPr>
                                <m:t> ( 0,−4)</m:t>
                              </m:r>
                            </m:oMath>
                          </a14:m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</a:tr>
                  <a:tr h="692595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L4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Su parámetro tiene magnitud 8u y la inclinación del mismo es 30º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</a:tr>
                  <a:tr h="692595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L5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 dirty="0">
                              <a:effectLst/>
                            </a:rPr>
                            <a:t>La recta contiene el punto </a:t>
                          </a:r>
                          <a14:m>
                            <m:oMath xmlns:m="http://schemas.openxmlformats.org/officeDocument/2006/math">
                              <m:r>
                                <a:rPr lang="es-CL" sz="1000">
                                  <a:effectLst/>
                                  <a:latin typeface="Cambria Math" panose="02040503050406030204" pitchFamily="18" charset="0"/>
                                </a:rPr>
                                <m:t>(4,3)</m:t>
                              </m:r>
                            </m:oMath>
                          </a14:m>
                          <a:r>
                            <a:rPr lang="es-CL" sz="1000" dirty="0">
                              <a:effectLst/>
                            </a:rPr>
                            <a:t> y la inclinación de la misma es 60º</a:t>
                          </a:r>
                          <a:endParaRPr lang="es-CL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a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29436671"/>
                  </p:ext>
                </p:extLst>
              </p:nvPr>
            </p:nvGraphicFramePr>
            <p:xfrm>
              <a:off x="441101" y="1734587"/>
              <a:ext cx="8010660" cy="389348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005330"/>
                    <a:gridCol w="4005330"/>
                  </a:tblGrid>
                  <a:tr h="346298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 dirty="0">
                              <a:effectLst/>
                            </a:rPr>
                            <a:t>Recta</a:t>
                          </a:r>
                          <a:endParaRPr lang="es-CL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Condición.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</a:tr>
                  <a:tr h="725218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L1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 marL="60479" marR="60479" marT="0" marB="0">
                        <a:blipFill rotWithShape="0">
                          <a:blip r:embed="rId2"/>
                          <a:stretch>
                            <a:fillRect l="-100304" t="-51261" r="-609" b="-391597"/>
                          </a:stretch>
                        </a:blipFill>
                      </a:tcPr>
                    </a:tc>
                  </a:tr>
                  <a:tr h="733374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 dirty="0">
                              <a:effectLst/>
                            </a:rPr>
                            <a:t>L2</a:t>
                          </a:r>
                          <a:endParaRPr lang="es-CL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 marL="60479" marR="60479" marT="0" marB="0">
                        <a:blipFill rotWithShape="0">
                          <a:blip r:embed="rId2"/>
                          <a:stretch>
                            <a:fillRect l="-100304" t="-148760" r="-609" b="-285124"/>
                          </a:stretch>
                        </a:blipFill>
                      </a:tcPr>
                    </a:tc>
                  </a:tr>
                  <a:tr h="703400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 dirty="0">
                              <a:effectLst/>
                            </a:rPr>
                            <a:t>L3</a:t>
                          </a:r>
                          <a:endParaRPr lang="es-CL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 marL="60479" marR="60479" marT="0" marB="0">
                        <a:blipFill rotWithShape="0">
                          <a:blip r:embed="rId2"/>
                          <a:stretch>
                            <a:fillRect l="-100304" t="-261739" r="-609" b="-200000"/>
                          </a:stretch>
                        </a:blipFill>
                      </a:tcPr>
                    </a:tc>
                  </a:tr>
                  <a:tr h="692595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L4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Su parámetro tiene magnitud 8u y la inclinación del mismo es 30º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</a:tr>
                  <a:tr h="692595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L5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 marL="60479" marR="60479" marT="0" marB="0">
                        <a:blipFill rotWithShape="0">
                          <a:blip r:embed="rId2"/>
                          <a:stretch>
                            <a:fillRect l="-100304" t="-464912" r="-609" b="-175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82757749"/>
      </p:ext>
    </p:extLst>
  </p:cSld>
  <p:clrMapOvr>
    <a:masterClrMapping/>
  </p:clrMapOvr>
  <p:transition>
    <p:fade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2502" y="333436"/>
            <a:ext cx="8248918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s-C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13) escriba la ecuación normal de cada una de las rectas del punto 12).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27656" y="1483097"/>
            <a:ext cx="78625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14) Escriba la ecuación vectorial de la recta  según sea el caso: </a:t>
            </a:r>
            <a:endParaRPr lang="es-CL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82595769"/>
                  </p:ext>
                </p:extLst>
              </p:nvPr>
            </p:nvGraphicFramePr>
            <p:xfrm>
              <a:off x="605306" y="2410376"/>
              <a:ext cx="7765962" cy="390027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882981"/>
                    <a:gridCol w="3882981"/>
                  </a:tblGrid>
                  <a:tr h="423392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recta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Condición.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</a:tr>
                  <a:tr h="846784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L1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Contiene los puntos</a:t>
                          </a:r>
                        </a:p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r>
                                <a:rPr lang="es-CL" sz="1000">
                                  <a:effectLst/>
                                  <a:latin typeface="Cambria Math" panose="02040503050406030204" pitchFamily="18" charset="0"/>
                                </a:rPr>
                                <m:t>2 , 6)  </m:t>
                              </m:r>
                              <m:r>
                                <a:rPr lang="es-CL" sz="1000"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s-CL" sz="1000">
                                  <a:effectLst/>
                                  <a:latin typeface="Cambria Math" panose="02040503050406030204" pitchFamily="18" charset="0"/>
                                </a:rPr>
                                <m:t> (  2, 3)</m:t>
                              </m:r>
                            </m:oMath>
                          </a14:m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</a:tr>
                  <a:tr h="896642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L2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La ecuación general es :</a:t>
                          </a:r>
                        </a:p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L" sz="1000"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s-CL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s-CL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  <m:r>
                                  <a:rPr lang="es-CL" sz="10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CL" sz="1000">
                                    <a:effectLst/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s-CL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s-CL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  <m:r>
                                  <a:rPr lang="es-CL" sz="1000">
                                    <a:effectLst/>
                                    <a:latin typeface="Cambria Math" panose="02040503050406030204" pitchFamily="18" charset="0"/>
                                  </a:rPr>
                                  <m:t>−4=0</m:t>
                                </m:r>
                              </m:oMath>
                            </m:oMathPara>
                          </a14:m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</a:tr>
                  <a:tr h="463277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L3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Intercepta los ejes en (</a:t>
                          </a:r>
                          <a14:m>
                            <m:oMath xmlns:m="http://schemas.openxmlformats.org/officeDocument/2006/math">
                              <m:r>
                                <a:rPr lang="es-CL" sz="1000">
                                  <a:effectLst/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ad>
                                <m:radPr>
                                  <m:degHide m:val="on"/>
                                  <m:ctrlPr>
                                    <a:rPr lang="es-CL" sz="1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CL" sz="1000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s-CL" sz="1000">
                                  <a:effectLst/>
                                  <a:latin typeface="Cambria Math" panose="02040503050406030204" pitchFamily="18" charset="0"/>
                                </a:rPr>
                                <m:t> , 0)  </m:t>
                              </m:r>
                              <m:r>
                                <a:rPr lang="es-CL" sz="1000"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s-CL" sz="1000">
                                  <a:effectLst/>
                                  <a:latin typeface="Cambria Math" panose="02040503050406030204" pitchFamily="18" charset="0"/>
                                </a:rPr>
                                <m:t> ( 0,4)</m:t>
                              </m:r>
                            </m:oMath>
                          </a14:m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</a:tr>
                  <a:tr h="423392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L4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Contiene el origen y el punto (-4,5)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</a:tr>
                  <a:tr h="846784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L5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 dirty="0">
                              <a:effectLst/>
                            </a:rPr>
                            <a:t>La recta contiene el punto </a:t>
                          </a:r>
                          <a14:m>
                            <m:oMath xmlns:m="http://schemas.openxmlformats.org/officeDocument/2006/math">
                              <m:r>
                                <a:rPr lang="es-CL" sz="1000">
                                  <a:effectLst/>
                                  <a:latin typeface="Cambria Math" panose="02040503050406030204" pitchFamily="18" charset="0"/>
                                </a:rPr>
                                <m:t>(4,3)</m:t>
                              </m:r>
                            </m:oMath>
                          </a14:m>
                          <a:r>
                            <a:rPr lang="es-CL" sz="1000" dirty="0">
                              <a:effectLst/>
                            </a:rPr>
                            <a:t> y la inclinación de la misma es 60º</a:t>
                          </a:r>
                          <a:endParaRPr lang="es-CL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82595769"/>
                  </p:ext>
                </p:extLst>
              </p:nvPr>
            </p:nvGraphicFramePr>
            <p:xfrm>
              <a:off x="605306" y="2410376"/>
              <a:ext cx="7765962" cy="390027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882981"/>
                    <a:gridCol w="3882981"/>
                  </a:tblGrid>
                  <a:tr h="423392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recta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Condición.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</a:tr>
                  <a:tr h="846784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L1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 marL="60479" marR="60479" marT="0" marB="0">
                        <a:blipFill rotWithShape="0">
                          <a:blip r:embed="rId2"/>
                          <a:stretch>
                            <a:fillRect l="-100314" t="-53237" r="-628" b="-312230"/>
                          </a:stretch>
                        </a:blipFill>
                      </a:tcPr>
                    </a:tc>
                  </a:tr>
                  <a:tr h="896642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L2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 marL="60479" marR="60479" marT="0" marB="0">
                        <a:blipFill rotWithShape="0">
                          <a:blip r:embed="rId2"/>
                          <a:stretch>
                            <a:fillRect l="-100314" t="-144898" r="-628" b="-195238"/>
                          </a:stretch>
                        </a:blipFill>
                      </a:tcPr>
                    </a:tc>
                  </a:tr>
                  <a:tr h="463277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L3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 marL="60479" marR="60479" marT="0" marB="0">
                        <a:blipFill rotWithShape="0">
                          <a:blip r:embed="rId2"/>
                          <a:stretch>
                            <a:fillRect l="-100314" t="-473684" r="-628" b="-277632"/>
                          </a:stretch>
                        </a:blipFill>
                      </a:tcPr>
                    </a:tc>
                  </a:tr>
                  <a:tr h="423392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L4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Contiene el origen y el punto (-4,5)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</a:tr>
                  <a:tr h="846784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L" sz="1000">
                              <a:effectLst/>
                            </a:rPr>
                            <a:t>L5</a:t>
                          </a:r>
                          <a:endParaRPr lang="es-CL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0479" marR="60479" marT="0" marB="0"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 marL="60479" marR="60479" marT="0" marB="0">
                        <a:blipFill rotWithShape="0">
                          <a:blip r:embed="rId2"/>
                          <a:stretch>
                            <a:fillRect l="-100314" t="-364029" r="-628" b="-143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62528559"/>
      </p:ext>
    </p:extLst>
  </p:cSld>
  <p:clrMapOvr>
    <a:masterClrMapping/>
  </p:clrMapOvr>
  <p:transition>
    <p:fade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3" name="2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2133600" y="853441"/>
            <a:ext cx="4791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ver ejercicios y más material sobre matemáticas y física visitar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33728" y="3096768"/>
            <a:ext cx="62666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http://www.guiasdeapoyo.net/</a:t>
            </a:r>
            <a:endParaRPr lang="es-ES" sz="3000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3099516" y="2682241"/>
            <a:ext cx="4791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Gracias.</a:t>
            </a:r>
          </a:p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Montoya.-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216815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98261" y="460375"/>
            <a:ext cx="86137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Formas de la Ecuación de la Recta que existen Son:</a:t>
            </a:r>
            <a:endParaRPr lang="es-ES_tradn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66750" y="1897039"/>
            <a:ext cx="7826375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s-ES_tradnl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Forma Canónica</a:t>
            </a:r>
            <a:endParaRPr lang="es-ES_tradnl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s-ES_tradnl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Forma General</a:t>
            </a:r>
            <a:endParaRPr lang="es-ES_tradnl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s-ES_tradnl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Forma Principal</a:t>
            </a:r>
            <a:endParaRPr lang="es-ES_tradnl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s-ES_tradnl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sldjump"/>
              </a:rPr>
              <a:t>Forma Matricial (</a:t>
            </a:r>
            <a:r>
              <a:rPr lang="es-ES_tradnl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sldjump"/>
              </a:rPr>
              <a:t>Laplace</a:t>
            </a:r>
            <a:r>
              <a:rPr lang="es-ES_tradnl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sldjump"/>
              </a:rPr>
              <a:t>)</a:t>
            </a:r>
            <a:endParaRPr lang="es-ES_tradnl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s-ES_tradnl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action="ppaction://hlinksldjump"/>
              </a:rPr>
              <a:t>Ecuación Segmentada de la Recta</a:t>
            </a:r>
            <a:endParaRPr lang="es-ES_tradnl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s-ES_tradnl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action="ppaction://hlinksldjump"/>
              </a:rPr>
              <a:t>Ecuación de </a:t>
            </a:r>
            <a:r>
              <a:rPr lang="es-ES_tradnl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action="ppaction://hlinksldjump"/>
              </a:rPr>
              <a:t>Hess</a:t>
            </a:r>
            <a:endParaRPr lang="es-ES_tradnl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endParaRPr lang="es-ES_tradnl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97707" y="6248739"/>
            <a:ext cx="4955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u="sng" dirty="0" smtClean="0">
                <a:latin typeface="Bookman Old Style" pitchFamily="18" charset="0"/>
              </a:rPr>
              <a:t>*Haz </a:t>
            </a:r>
            <a:r>
              <a:rPr lang="es-ES" sz="1600" u="sng" dirty="0" err="1" smtClean="0">
                <a:latin typeface="Bookman Old Style" pitchFamily="18" charset="0"/>
              </a:rPr>
              <a:t>click</a:t>
            </a:r>
            <a:r>
              <a:rPr lang="es-ES" sz="1600" u="sng" dirty="0" smtClean="0">
                <a:latin typeface="Bookman Old Style" pitchFamily="18" charset="0"/>
              </a:rPr>
              <a:t> para saltar a una forma específica</a:t>
            </a:r>
            <a:endParaRPr lang="es-ES" sz="1600" u="sng" dirty="0">
              <a:latin typeface="Bookman Old Style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8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8" name="7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71567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241946" y="2306471"/>
            <a:ext cx="174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Expresa: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01754" y="3330054"/>
            <a:ext cx="483130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Y-Yo = m(X – </a:t>
            </a:r>
            <a:r>
              <a:rPr lang="es-ES" sz="4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Xo</a:t>
            </a:r>
            <a:r>
              <a:rPr lang="es-ES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ES" sz="4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17824" y="5553068"/>
            <a:ext cx="40874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Donde (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Xo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Yo) Son las coordenadas de un punto conocido en el Plano Cartesiano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uadroTexto 1"/>
          <p:cNvSpPr txBox="1"/>
          <p:nvPr/>
        </p:nvSpPr>
        <p:spPr>
          <a:xfrm>
            <a:off x="1908697" y="460374"/>
            <a:ext cx="52836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Canónica</a:t>
            </a:r>
            <a:endParaRPr lang="es-ES_tradnl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2101934" y="3348842"/>
            <a:ext cx="4548248" cy="891196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5000"/>
            </a:scheme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2" name="11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03213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ntrado">
  <a:themeElements>
    <a:clrScheme name="Centrado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Centrado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ntrado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1005</TotalTime>
  <Words>2371</Words>
  <Application>Microsoft Office PowerPoint</Application>
  <PresentationFormat>Presentación en pantalla (4:3)</PresentationFormat>
  <Paragraphs>595</Paragraphs>
  <Slides>76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76</vt:i4>
      </vt:variant>
    </vt:vector>
  </HeadingPairs>
  <TitlesOfParts>
    <vt:vector size="88" baseType="lpstr">
      <vt:lpstr>Arial Unicode MS</vt:lpstr>
      <vt:lpstr>Arial</vt:lpstr>
      <vt:lpstr>Baskerville Old Face</vt:lpstr>
      <vt:lpstr>Bookman Old Style</vt:lpstr>
      <vt:lpstr>Calibri</vt:lpstr>
      <vt:lpstr>Cambria Math</vt:lpstr>
      <vt:lpstr>Lucida Sans Unicode</vt:lpstr>
      <vt:lpstr>Rockwell</vt:lpstr>
      <vt:lpstr>Times New Roman</vt:lpstr>
      <vt:lpstr>Verdana</vt:lpstr>
      <vt:lpstr>Wingdings</vt:lpstr>
      <vt:lpstr>Centrado</vt:lpstr>
      <vt:lpstr>Formas de la Ecuación de la Recta</vt:lpstr>
      <vt:lpstr>Índice: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Gestión Residentes</dc:title>
  <dc:creator>Rene Flores</dc:creator>
  <cp:lastModifiedBy>Montoya</cp:lastModifiedBy>
  <cp:revision>313</cp:revision>
  <dcterms:created xsi:type="dcterms:W3CDTF">2014-03-28T19:59:07Z</dcterms:created>
  <dcterms:modified xsi:type="dcterms:W3CDTF">2021-03-05T14:53:30Z</dcterms:modified>
</cp:coreProperties>
</file>