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78"/>
  </p:notesMasterIdLst>
  <p:sldIdLst>
    <p:sldId id="256" r:id="rId2"/>
    <p:sldId id="266" r:id="rId3"/>
    <p:sldId id="265" r:id="rId4"/>
    <p:sldId id="267" r:id="rId5"/>
    <p:sldId id="258" r:id="rId6"/>
    <p:sldId id="263" r:id="rId7"/>
    <p:sldId id="326" r:id="rId8"/>
    <p:sldId id="257" r:id="rId9"/>
    <p:sldId id="259" r:id="rId10"/>
    <p:sldId id="268" r:id="rId11"/>
    <p:sldId id="270" r:id="rId12"/>
    <p:sldId id="271" r:id="rId13"/>
    <p:sldId id="272" r:id="rId14"/>
    <p:sldId id="269" r:id="rId15"/>
    <p:sldId id="273" r:id="rId16"/>
    <p:sldId id="274" r:id="rId17"/>
    <p:sldId id="275" r:id="rId18"/>
    <p:sldId id="276" r:id="rId19"/>
    <p:sldId id="278" r:id="rId20"/>
    <p:sldId id="279" r:id="rId21"/>
    <p:sldId id="283" r:id="rId22"/>
    <p:sldId id="284" r:id="rId23"/>
    <p:sldId id="285" r:id="rId24"/>
    <p:sldId id="286" r:id="rId25"/>
    <p:sldId id="287" r:id="rId26"/>
    <p:sldId id="288" r:id="rId27"/>
    <p:sldId id="282" r:id="rId28"/>
    <p:sldId id="281" r:id="rId29"/>
    <p:sldId id="289" r:id="rId30"/>
    <p:sldId id="291" r:id="rId31"/>
    <p:sldId id="292" r:id="rId32"/>
    <p:sldId id="290" r:id="rId33"/>
    <p:sldId id="293" r:id="rId34"/>
    <p:sldId id="280" r:id="rId35"/>
    <p:sldId id="294" r:id="rId36"/>
    <p:sldId id="295" r:id="rId37"/>
    <p:sldId id="297" r:id="rId38"/>
    <p:sldId id="307" r:id="rId39"/>
    <p:sldId id="301" r:id="rId40"/>
    <p:sldId id="302" r:id="rId41"/>
    <p:sldId id="303" r:id="rId42"/>
    <p:sldId id="304" r:id="rId43"/>
    <p:sldId id="298" r:id="rId44"/>
    <p:sldId id="300" r:id="rId45"/>
    <p:sldId id="319" r:id="rId46"/>
    <p:sldId id="305" r:id="rId47"/>
    <p:sldId id="309" r:id="rId48"/>
    <p:sldId id="310" r:id="rId49"/>
    <p:sldId id="308" r:id="rId50"/>
    <p:sldId id="311" r:id="rId51"/>
    <p:sldId id="312" r:id="rId52"/>
    <p:sldId id="313" r:id="rId53"/>
    <p:sldId id="314" r:id="rId54"/>
    <p:sldId id="315" r:id="rId55"/>
    <p:sldId id="316" r:id="rId56"/>
    <p:sldId id="317" r:id="rId57"/>
    <p:sldId id="318" r:id="rId58"/>
    <p:sldId id="320" r:id="rId59"/>
    <p:sldId id="321" r:id="rId60"/>
    <p:sldId id="322" r:id="rId61"/>
    <p:sldId id="323" r:id="rId62"/>
    <p:sldId id="327" r:id="rId63"/>
    <p:sldId id="328" r:id="rId64"/>
    <p:sldId id="329" r:id="rId65"/>
    <p:sldId id="330" r:id="rId66"/>
    <p:sldId id="331" r:id="rId67"/>
    <p:sldId id="332" r:id="rId68"/>
    <p:sldId id="333" r:id="rId69"/>
    <p:sldId id="334" r:id="rId70"/>
    <p:sldId id="335" r:id="rId71"/>
    <p:sldId id="336" r:id="rId72"/>
    <p:sldId id="337" r:id="rId73"/>
    <p:sldId id="338" r:id="rId74"/>
    <p:sldId id="339" r:id="rId75"/>
    <p:sldId id="324" r:id="rId76"/>
    <p:sldId id="340" r:id="rId77"/>
  </p:sldIdLst>
  <p:sldSz cx="9144000" cy="6858000" type="screen4x3"/>
  <p:notesSz cx="6858000" cy="9144000"/>
  <p:defaultTextStyle>
    <a:defPPr>
      <a:defRPr lang="es-E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588" autoAdjust="0"/>
    <p:restoredTop sz="62787" autoAdjust="0"/>
  </p:normalViewPr>
  <p:slideViewPr>
    <p:cSldViewPr snapToGrid="0">
      <p:cViewPr varScale="1">
        <p:scale>
          <a:sx n="86" d="100"/>
          <a:sy n="86" d="100"/>
        </p:scale>
        <p:origin x="936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16" Type="http://schemas.openxmlformats.org/officeDocument/2006/relationships/slide" Target="slides/slide15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presProps" Target="presProp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tableStyles" Target="tableStyles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viewProps" Target="view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notesMaster" Target="notesMasters/notesMaster1.xml"/><Relationship Id="rId8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83D5672-215A-4655-BA44-D082CE905548}" type="datetimeFigureOut">
              <a:rPr lang="es-ES" smtClean="0"/>
              <a:pPr/>
              <a:t>05/03/2021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6DE1EE-0F7A-4D2B-94AB-2D5C8B141B6F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464760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6DE1EE-0F7A-4D2B-94AB-2D5C8B141B6F}" type="slidenum">
              <a:rPr lang="es-ES" smtClean="0"/>
              <a:pPr/>
              <a:t>10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812864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ounded Rectangle 9"/>
          <p:cNvSpPr/>
          <p:nvPr/>
        </p:nvSpPr>
        <p:spPr>
          <a:xfrm rot="20707748">
            <a:off x="-617539" y="-652551"/>
            <a:ext cx="6664606" cy="3942692"/>
          </a:xfrm>
          <a:custGeom>
            <a:avLst/>
            <a:gdLst/>
            <a:ahLst/>
            <a:cxnLst/>
            <a:rect l="l" t="t" r="r" b="b"/>
            <a:pathLst>
              <a:path w="6664606" h="3942692">
                <a:moveTo>
                  <a:pt x="1046923" y="0"/>
                </a:moveTo>
                <a:lnTo>
                  <a:pt x="6664606" y="1491692"/>
                </a:lnTo>
                <a:lnTo>
                  <a:pt x="6664606" y="3860602"/>
                </a:lnTo>
                <a:cubicBezTo>
                  <a:pt x="6664606" y="3905939"/>
                  <a:pt x="6627853" y="3942692"/>
                  <a:pt x="6582516" y="3942692"/>
                </a:cubicBezTo>
                <a:lnTo>
                  <a:pt x="0" y="3942692"/>
                </a:lnTo>
                <a:close/>
              </a:path>
            </a:pathLst>
          </a:custGeom>
          <a:solidFill>
            <a:schemeClr val="bg1">
              <a:alpha val="2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ounded Rectangle 11"/>
          <p:cNvSpPr/>
          <p:nvPr/>
        </p:nvSpPr>
        <p:spPr>
          <a:xfrm rot="20707748">
            <a:off x="6168153" y="-441831"/>
            <a:ext cx="3126510" cy="2426476"/>
          </a:xfrm>
          <a:custGeom>
            <a:avLst/>
            <a:gdLst/>
            <a:ahLst/>
            <a:cxnLst/>
            <a:rect l="l" t="t" r="r" b="b"/>
            <a:pathLst>
              <a:path w="3126510" h="2426476">
                <a:moveTo>
                  <a:pt x="0" y="0"/>
                </a:moveTo>
                <a:lnTo>
                  <a:pt x="3126510" y="830198"/>
                </a:lnTo>
                <a:lnTo>
                  <a:pt x="2702642" y="2426476"/>
                </a:lnTo>
                <a:lnTo>
                  <a:pt x="82091" y="2426476"/>
                </a:lnTo>
                <a:cubicBezTo>
                  <a:pt x="36754" y="2426475"/>
                  <a:pt x="1" y="2389722"/>
                  <a:pt x="1" y="2344385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ounded Rectangle 10"/>
          <p:cNvSpPr/>
          <p:nvPr/>
        </p:nvSpPr>
        <p:spPr>
          <a:xfrm rot="20707748">
            <a:off x="7144098" y="2001564"/>
            <a:ext cx="2679455" cy="4946037"/>
          </a:xfrm>
          <a:custGeom>
            <a:avLst/>
            <a:gdLst/>
            <a:ahLst/>
            <a:cxnLst/>
            <a:rect l="l" t="t" r="r" b="b"/>
            <a:pathLst>
              <a:path w="2679455" h="4946037">
                <a:moveTo>
                  <a:pt x="2679455" y="0"/>
                </a:moveTo>
                <a:lnTo>
                  <a:pt x="1366108" y="4946037"/>
                </a:lnTo>
                <a:lnTo>
                  <a:pt x="0" y="4583288"/>
                </a:lnTo>
                <a:lnTo>
                  <a:pt x="0" y="82090"/>
                </a:lnTo>
                <a:cubicBezTo>
                  <a:pt x="0" y="36753"/>
                  <a:pt x="36753" y="0"/>
                  <a:pt x="82090" y="0"/>
                </a:cubicBez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ounded Rectangle 8"/>
          <p:cNvSpPr/>
          <p:nvPr/>
        </p:nvSpPr>
        <p:spPr>
          <a:xfrm rot="20707748">
            <a:off x="-205621" y="3323292"/>
            <a:ext cx="7378073" cy="4557796"/>
          </a:xfrm>
          <a:custGeom>
            <a:avLst/>
            <a:gdLst/>
            <a:ahLst/>
            <a:cxnLst/>
            <a:rect l="l" t="t" r="r" b="b"/>
            <a:pathLst>
              <a:path w="7378073" h="4557796">
                <a:moveTo>
                  <a:pt x="7327936" y="6451"/>
                </a:moveTo>
                <a:cubicBezTo>
                  <a:pt x="7357400" y="18913"/>
                  <a:pt x="7378073" y="48087"/>
                  <a:pt x="7378073" y="82090"/>
                </a:cubicBezTo>
                <a:lnTo>
                  <a:pt x="7378073" y="4557796"/>
                </a:lnTo>
                <a:lnTo>
                  <a:pt x="0" y="2598658"/>
                </a:lnTo>
                <a:lnTo>
                  <a:pt x="690034" y="0"/>
                </a:lnTo>
                <a:lnTo>
                  <a:pt x="7295983" y="0"/>
                </a:lnTo>
                <a:cubicBezTo>
                  <a:pt x="7307317" y="0"/>
                  <a:pt x="7318115" y="2297"/>
                  <a:pt x="7327936" y="6451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-900000">
            <a:off x="547834" y="3632676"/>
            <a:ext cx="5985159" cy="1606102"/>
          </a:xfrm>
        </p:spPr>
        <p:txBody>
          <a:bodyPr>
            <a:normAutofit/>
          </a:bodyPr>
          <a:lstStyle>
            <a:lvl1pPr>
              <a:lnSpc>
                <a:spcPts val="6000"/>
              </a:lnSpc>
              <a:defRPr sz="6000">
                <a:solidFill>
                  <a:schemeClr val="tx1"/>
                </a:solidFill>
              </a:defRPr>
            </a:lvl1pPr>
          </a:lstStyle>
          <a:p>
            <a:r>
              <a:rPr lang="es-ES_tradnl" smtClean="0"/>
              <a:t>Clic para editar título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-900000">
            <a:off x="2201145" y="5027230"/>
            <a:ext cx="4655297" cy="1128495"/>
          </a:xfrm>
        </p:spPr>
        <p:txBody>
          <a:bodyPr>
            <a:normAutofit/>
          </a:bodyPr>
          <a:lstStyle>
            <a:lvl1pPr marL="0" indent="0" algn="r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-900000">
            <a:off x="6741465" y="2313285"/>
            <a:ext cx="1524000" cy="365125"/>
          </a:xfrm>
        </p:spPr>
        <p:txBody>
          <a:bodyPr/>
          <a:lstStyle>
            <a:lvl1pPr algn="l">
              <a:defRPr sz="1800">
                <a:solidFill>
                  <a:schemeClr val="tx1"/>
                </a:solidFill>
              </a:defRPr>
            </a:lvl1pPr>
          </a:lstStyle>
          <a:p>
            <a:fld id="{2BEC5256-A1CB-5949-B30E-33E6E692B201}" type="datetimeFigureOut">
              <a:rPr lang="es-ES" smtClean="0"/>
              <a:pPr/>
              <a:t>05/03/2021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-900000">
            <a:off x="6551292" y="1528629"/>
            <a:ext cx="2465987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-900000">
            <a:off x="6451719" y="1162062"/>
            <a:ext cx="2133600" cy="421038"/>
          </a:xfrm>
        </p:spPr>
        <p:txBody>
          <a:bodyPr anchor="ctr"/>
          <a:lstStyle>
            <a:lvl1pPr algn="l">
              <a:defRPr sz="2400">
                <a:solidFill>
                  <a:schemeClr val="tx1"/>
                </a:solidFill>
              </a:defRPr>
            </a:lvl1pPr>
          </a:lstStyle>
          <a:p>
            <a:fld id="{6ABADE93-C168-9A44-9A8E-4D998DB62409}" type="slidenum">
              <a:rPr lang="es-ES_tradnl" smtClean="0"/>
              <a:pPr/>
              <a:t>‹Nº›</a:t>
            </a:fld>
            <a:endParaRPr lang="es-ES_tradnl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 rot="20707748">
            <a:off x="-895918" y="-766298"/>
            <a:ext cx="8332816" cy="5894380"/>
          </a:xfrm>
          <a:custGeom>
            <a:avLst/>
            <a:gdLst/>
            <a:ahLst/>
            <a:cxnLst/>
            <a:rect l="l" t="t" r="r" b="b"/>
            <a:pathLst>
              <a:path w="8332816" h="5894380">
                <a:moveTo>
                  <a:pt x="1565164" y="0"/>
                </a:moveTo>
                <a:lnTo>
                  <a:pt x="8332816" y="1797049"/>
                </a:lnTo>
                <a:lnTo>
                  <a:pt x="8332816" y="5812290"/>
                </a:lnTo>
                <a:cubicBezTo>
                  <a:pt x="8332816" y="5857627"/>
                  <a:pt x="8296063" y="5894380"/>
                  <a:pt x="8250726" y="5894380"/>
                </a:cubicBezTo>
                <a:lnTo>
                  <a:pt x="0" y="5894380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ounded Rectangle 12"/>
          <p:cNvSpPr/>
          <p:nvPr/>
        </p:nvSpPr>
        <p:spPr>
          <a:xfrm rot="20707748">
            <a:off x="64746" y="5089618"/>
            <a:ext cx="8528044" cy="2911464"/>
          </a:xfrm>
          <a:custGeom>
            <a:avLst/>
            <a:gdLst/>
            <a:ahLst/>
            <a:cxnLst/>
            <a:rect l="l" t="t" r="r" b="b"/>
            <a:pathLst>
              <a:path w="8528044" h="2911464">
                <a:moveTo>
                  <a:pt x="8477907" y="6451"/>
                </a:moveTo>
                <a:cubicBezTo>
                  <a:pt x="8507371" y="18913"/>
                  <a:pt x="8528044" y="48087"/>
                  <a:pt x="8528044" y="82090"/>
                </a:cubicBezTo>
                <a:lnTo>
                  <a:pt x="8528044" y="2911464"/>
                </a:lnTo>
                <a:lnTo>
                  <a:pt x="0" y="646970"/>
                </a:lnTo>
                <a:lnTo>
                  <a:pt x="171794" y="0"/>
                </a:lnTo>
                <a:lnTo>
                  <a:pt x="8445954" y="0"/>
                </a:lnTo>
                <a:cubicBezTo>
                  <a:pt x="8457288" y="0"/>
                  <a:pt x="8468086" y="2297"/>
                  <a:pt x="8477907" y="6451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/>
          <p:cNvSpPr/>
          <p:nvPr/>
        </p:nvSpPr>
        <p:spPr>
          <a:xfrm rot="20707748">
            <a:off x="8533928" y="3839503"/>
            <a:ext cx="1011244" cy="2994350"/>
          </a:xfrm>
          <a:custGeom>
            <a:avLst/>
            <a:gdLst/>
            <a:ahLst/>
            <a:cxnLst/>
            <a:rect l="l" t="t" r="r" b="b"/>
            <a:pathLst>
              <a:path w="1011244" h="2994350">
                <a:moveTo>
                  <a:pt x="1011244" y="0"/>
                </a:moveTo>
                <a:lnTo>
                  <a:pt x="216140" y="2994350"/>
                </a:lnTo>
                <a:lnTo>
                  <a:pt x="0" y="2936957"/>
                </a:lnTo>
                <a:lnTo>
                  <a:pt x="0" y="82090"/>
                </a:lnTo>
                <a:cubicBezTo>
                  <a:pt x="0" y="36753"/>
                  <a:pt x="36753" y="0"/>
                  <a:pt x="82090" y="0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ounded Rectangle 14"/>
          <p:cNvSpPr/>
          <p:nvPr/>
        </p:nvSpPr>
        <p:spPr>
          <a:xfrm rot="20707748">
            <a:off x="7588490" y="-321837"/>
            <a:ext cx="1976541" cy="4072806"/>
          </a:xfrm>
          <a:custGeom>
            <a:avLst/>
            <a:gdLst/>
            <a:ahLst/>
            <a:cxnLst/>
            <a:rect l="l" t="t" r="r" b="b"/>
            <a:pathLst>
              <a:path w="1976541" h="4072806">
                <a:moveTo>
                  <a:pt x="0" y="0"/>
                </a:moveTo>
                <a:lnTo>
                  <a:pt x="1976541" y="524841"/>
                </a:lnTo>
                <a:lnTo>
                  <a:pt x="1034432" y="4072806"/>
                </a:lnTo>
                <a:lnTo>
                  <a:pt x="82090" y="4072806"/>
                </a:lnTo>
                <a:cubicBezTo>
                  <a:pt x="36753" y="4072806"/>
                  <a:pt x="0" y="4036053"/>
                  <a:pt x="0" y="3990716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900000">
            <a:off x="3183882" y="4760430"/>
            <a:ext cx="5004753" cy="1299542"/>
          </a:xfrm>
        </p:spPr>
        <p:txBody>
          <a:bodyPr anchor="t"/>
          <a:lstStyle/>
          <a:p>
            <a:r>
              <a:rPr lang="es-ES_tradnl" smtClean="0"/>
              <a:t>Clic para editar título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 rot="-900000">
            <a:off x="781854" y="984581"/>
            <a:ext cx="6581279" cy="3604759"/>
          </a:xfrm>
        </p:spPr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-900000">
            <a:off x="6996405" y="6238502"/>
            <a:ext cx="1524000" cy="365125"/>
          </a:xfrm>
        </p:spPr>
        <p:txBody>
          <a:bodyPr/>
          <a:lstStyle/>
          <a:p>
            <a:fld id="{2BEC5256-A1CB-5949-B30E-33E6E692B201}" type="datetimeFigureOut">
              <a:rPr lang="es-ES" smtClean="0"/>
              <a:pPr/>
              <a:t>05/03/2021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-900000">
            <a:off x="5321849" y="6094794"/>
            <a:ext cx="3124200" cy="365125"/>
          </a:xfrm>
        </p:spPr>
        <p:txBody>
          <a:bodyPr/>
          <a:lstStyle>
            <a:lvl1pPr algn="r">
              <a:defRPr/>
            </a:lvl1pPr>
          </a:lstStyle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-900000">
            <a:off x="8182730" y="3246937"/>
            <a:ext cx="907445" cy="365125"/>
          </a:xfrm>
        </p:spPr>
        <p:txBody>
          <a:bodyPr/>
          <a:lstStyle>
            <a:lvl1pPr algn="l">
              <a:defRPr/>
            </a:lvl1pPr>
          </a:lstStyle>
          <a:p>
            <a:fld id="{6ABADE93-C168-9A44-9A8E-4D998DB62409}" type="slidenum">
              <a:rPr lang="es-ES_tradnl" smtClean="0"/>
              <a:pPr/>
              <a:t>‹Nº›</a:t>
            </a:fld>
            <a:endParaRPr lang="es-ES_tradnl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 rot="20707748">
            <a:off x="-882907" y="-626065"/>
            <a:ext cx="7440156" cy="7347127"/>
          </a:xfrm>
          <a:custGeom>
            <a:avLst/>
            <a:gdLst/>
            <a:ahLst/>
            <a:cxnLst/>
            <a:rect l="l" t="t" r="r" b="b"/>
            <a:pathLst>
              <a:path w="7440156" h="7347127">
                <a:moveTo>
                  <a:pt x="1760047" y="0"/>
                </a:moveTo>
                <a:lnTo>
                  <a:pt x="7440156" y="1508269"/>
                </a:lnTo>
                <a:lnTo>
                  <a:pt x="7440156" y="7265037"/>
                </a:lnTo>
                <a:cubicBezTo>
                  <a:pt x="7440156" y="7310374"/>
                  <a:pt x="7403403" y="7347127"/>
                  <a:pt x="7358066" y="7347127"/>
                </a:cubicBezTo>
                <a:lnTo>
                  <a:pt x="2707078" y="7347127"/>
                </a:lnTo>
                <a:lnTo>
                  <a:pt x="0" y="6628304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ounded Rectangle 12"/>
          <p:cNvSpPr/>
          <p:nvPr/>
        </p:nvSpPr>
        <p:spPr>
          <a:xfrm rot="20707748">
            <a:off x="3227235" y="6274264"/>
            <a:ext cx="4396677" cy="1167472"/>
          </a:xfrm>
          <a:custGeom>
            <a:avLst/>
            <a:gdLst/>
            <a:ahLst/>
            <a:cxnLst/>
            <a:rect l="l" t="t" r="r" b="b"/>
            <a:pathLst>
              <a:path w="4396677" h="1167472">
                <a:moveTo>
                  <a:pt x="4346539" y="6451"/>
                </a:moveTo>
                <a:cubicBezTo>
                  <a:pt x="4376003" y="18913"/>
                  <a:pt x="4396677" y="48087"/>
                  <a:pt x="4396677" y="82090"/>
                </a:cubicBezTo>
                <a:lnTo>
                  <a:pt x="4396677" y="1167472"/>
                </a:lnTo>
                <a:lnTo>
                  <a:pt x="0" y="0"/>
                </a:lnTo>
                <a:lnTo>
                  <a:pt x="4314586" y="0"/>
                </a:lnTo>
                <a:cubicBezTo>
                  <a:pt x="4325920" y="0"/>
                  <a:pt x="4336718" y="2297"/>
                  <a:pt x="4346539" y="6451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/>
          <p:cNvSpPr/>
          <p:nvPr/>
        </p:nvSpPr>
        <p:spPr>
          <a:xfrm rot="20707748">
            <a:off x="7659524" y="5459724"/>
            <a:ext cx="1710569" cy="1538689"/>
          </a:xfrm>
          <a:custGeom>
            <a:avLst/>
            <a:gdLst/>
            <a:ahLst/>
            <a:cxnLst/>
            <a:rect l="l" t="t" r="r" b="b"/>
            <a:pathLst>
              <a:path w="1710569" h="1538689">
                <a:moveTo>
                  <a:pt x="1710569" y="1"/>
                </a:moveTo>
                <a:lnTo>
                  <a:pt x="1301993" y="1538689"/>
                </a:lnTo>
                <a:lnTo>
                  <a:pt x="0" y="1192965"/>
                </a:lnTo>
                <a:lnTo>
                  <a:pt x="0" y="82090"/>
                </a:lnTo>
                <a:cubicBezTo>
                  <a:pt x="0" y="36753"/>
                  <a:pt x="36753" y="0"/>
                  <a:pt x="82090" y="0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ounded Rectangle 14"/>
          <p:cNvSpPr/>
          <p:nvPr/>
        </p:nvSpPr>
        <p:spPr>
          <a:xfrm rot="20707748">
            <a:off x="6666426" y="-490731"/>
            <a:ext cx="3065776" cy="5811871"/>
          </a:xfrm>
          <a:custGeom>
            <a:avLst/>
            <a:gdLst/>
            <a:ahLst/>
            <a:cxnLst/>
            <a:rect l="l" t="t" r="r" b="b"/>
            <a:pathLst>
              <a:path w="3065776" h="5811871">
                <a:moveTo>
                  <a:pt x="0" y="0"/>
                </a:moveTo>
                <a:lnTo>
                  <a:pt x="3065776" y="814071"/>
                </a:lnTo>
                <a:lnTo>
                  <a:pt x="1738684" y="5811871"/>
                </a:lnTo>
                <a:lnTo>
                  <a:pt x="82090" y="5811871"/>
                </a:lnTo>
                <a:cubicBezTo>
                  <a:pt x="36753" y="5811871"/>
                  <a:pt x="0" y="5775118"/>
                  <a:pt x="0" y="5729781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 rot="-900000">
            <a:off x="6793335" y="511413"/>
            <a:ext cx="1435608" cy="4818888"/>
          </a:xfrm>
        </p:spPr>
        <p:txBody>
          <a:bodyPr vert="eaVert"/>
          <a:lstStyle/>
          <a:p>
            <a:r>
              <a:rPr lang="es-ES_tradnl" smtClean="0"/>
              <a:t>Clic para editar título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 rot="-900000">
            <a:off x="967762" y="1075673"/>
            <a:ext cx="5398955" cy="5088265"/>
          </a:xfrm>
        </p:spPr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-900000">
            <a:off x="7754112" y="5888736"/>
            <a:ext cx="1243584" cy="365125"/>
          </a:xfrm>
        </p:spPr>
        <p:txBody>
          <a:bodyPr/>
          <a:lstStyle>
            <a:lvl1pPr algn="l">
              <a:defRPr/>
            </a:lvl1pPr>
          </a:lstStyle>
          <a:p>
            <a:fld id="{2BEC5256-A1CB-5949-B30E-33E6E692B201}" type="datetimeFigureOut">
              <a:rPr lang="es-ES" smtClean="0"/>
              <a:pPr/>
              <a:t>05/03/2021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-900000">
            <a:off x="4997808" y="6188244"/>
            <a:ext cx="2380306" cy="365125"/>
          </a:xfrm>
        </p:spPr>
        <p:txBody>
          <a:bodyPr/>
          <a:lstStyle>
            <a:lvl1pPr algn="r">
              <a:defRPr/>
            </a:lvl1pPr>
          </a:lstStyle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-900000">
            <a:off x="7690104" y="5641848"/>
            <a:ext cx="1243584" cy="365125"/>
          </a:xfrm>
        </p:spPr>
        <p:txBody>
          <a:bodyPr/>
          <a:lstStyle>
            <a:lvl1pPr algn="l">
              <a:defRPr/>
            </a:lvl1pPr>
          </a:lstStyle>
          <a:p>
            <a:fld id="{6ABADE93-C168-9A44-9A8E-4D998DB62409}" type="slidenum">
              <a:rPr lang="es-ES_tradnl" smtClean="0"/>
              <a:pPr/>
              <a:t>‹Nº›</a:t>
            </a:fld>
            <a:endParaRPr lang="es-ES_tradnl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unded Rectangle 8"/>
          <p:cNvSpPr/>
          <p:nvPr/>
        </p:nvSpPr>
        <p:spPr>
          <a:xfrm rot="907748">
            <a:off x="-865440" y="850599"/>
            <a:ext cx="3615441" cy="6151724"/>
          </a:xfrm>
          <a:custGeom>
            <a:avLst/>
            <a:gdLst/>
            <a:ahLst/>
            <a:cxnLst/>
            <a:rect l="l" t="t" r="r" b="b"/>
            <a:pathLst>
              <a:path w="3615441" h="6151724">
                <a:moveTo>
                  <a:pt x="0" y="0"/>
                </a:moveTo>
                <a:lnTo>
                  <a:pt x="3533351" y="0"/>
                </a:lnTo>
                <a:cubicBezTo>
                  <a:pt x="3578688" y="0"/>
                  <a:pt x="3615441" y="36753"/>
                  <a:pt x="3615441" y="82090"/>
                </a:cubicBezTo>
                <a:lnTo>
                  <a:pt x="3615441" y="5623909"/>
                </a:lnTo>
                <a:lnTo>
                  <a:pt x="1663219" y="6151724"/>
                </a:ln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ounded Rectangle 12"/>
          <p:cNvSpPr/>
          <p:nvPr/>
        </p:nvSpPr>
        <p:spPr>
          <a:xfrm rot="907748">
            <a:off x="17749" y="-511509"/>
            <a:ext cx="3735394" cy="1387781"/>
          </a:xfrm>
          <a:custGeom>
            <a:avLst/>
            <a:gdLst/>
            <a:ahLst/>
            <a:cxnLst/>
            <a:rect l="l" t="t" r="r" b="b"/>
            <a:pathLst>
              <a:path w="3735394" h="1387781">
                <a:moveTo>
                  <a:pt x="0" y="1009924"/>
                </a:moveTo>
                <a:lnTo>
                  <a:pt x="3735394" y="0"/>
                </a:lnTo>
                <a:lnTo>
                  <a:pt x="3735394" y="1305691"/>
                </a:lnTo>
                <a:cubicBezTo>
                  <a:pt x="3735394" y="1351028"/>
                  <a:pt x="3698641" y="1387781"/>
                  <a:pt x="3653304" y="1387781"/>
                </a:cubicBezTo>
                <a:lnTo>
                  <a:pt x="102160" y="1387781"/>
                </a:ln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/>
          <p:cNvSpPr/>
          <p:nvPr/>
        </p:nvSpPr>
        <p:spPr>
          <a:xfrm rot="907748">
            <a:off x="2146801" y="6590199"/>
            <a:ext cx="1981025" cy="535602"/>
          </a:xfrm>
          <a:custGeom>
            <a:avLst/>
            <a:gdLst/>
            <a:ahLst/>
            <a:cxnLst/>
            <a:rect l="l" t="t" r="r" b="b"/>
            <a:pathLst>
              <a:path w="1981025" h="535602">
                <a:moveTo>
                  <a:pt x="50137" y="6451"/>
                </a:moveTo>
                <a:cubicBezTo>
                  <a:pt x="59958" y="2297"/>
                  <a:pt x="70756" y="0"/>
                  <a:pt x="82090" y="0"/>
                </a:cubicBezTo>
                <a:lnTo>
                  <a:pt x="1981025" y="0"/>
                </a:lnTo>
                <a:lnTo>
                  <a:pt x="0" y="535602"/>
                </a:lnTo>
                <a:lnTo>
                  <a:pt x="0" y="82090"/>
                </a:lnTo>
                <a:cubicBezTo>
                  <a:pt x="0" y="48087"/>
                  <a:pt x="20674" y="18913"/>
                  <a:pt x="50137" y="6451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ounded Rectangle 14"/>
          <p:cNvSpPr/>
          <p:nvPr/>
        </p:nvSpPr>
        <p:spPr>
          <a:xfrm rot="907748">
            <a:off x="3185141" y="-553633"/>
            <a:ext cx="6782931" cy="7826540"/>
          </a:xfrm>
          <a:custGeom>
            <a:avLst/>
            <a:gdLst/>
            <a:ahLst/>
            <a:cxnLst/>
            <a:rect l="l" t="t" r="r" b="b"/>
            <a:pathLst>
              <a:path w="6782931" h="7826540">
                <a:moveTo>
                  <a:pt x="0" y="1349945"/>
                </a:moveTo>
                <a:lnTo>
                  <a:pt x="4993024" y="0"/>
                </a:lnTo>
                <a:lnTo>
                  <a:pt x="6782931" y="6620302"/>
                </a:lnTo>
                <a:lnTo>
                  <a:pt x="2321435" y="7826540"/>
                </a:lnTo>
                <a:lnTo>
                  <a:pt x="82090" y="7826540"/>
                </a:lnTo>
                <a:cubicBezTo>
                  <a:pt x="36753" y="7826540"/>
                  <a:pt x="0" y="7789787"/>
                  <a:pt x="0" y="7744450"/>
                </a:cubicBez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4500000">
            <a:off x="-633894" y="2921988"/>
            <a:ext cx="5064953" cy="1695631"/>
          </a:xfrm>
        </p:spPr>
        <p:txBody>
          <a:bodyPr/>
          <a:lstStyle/>
          <a:p>
            <a:r>
              <a:rPr lang="es-ES_tradnl" smtClean="0"/>
              <a:t>Clic para editar título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900000">
            <a:off x="3479028" y="959716"/>
            <a:ext cx="4658735" cy="5077623"/>
          </a:xfrm>
        </p:spPr>
        <p:txBody>
          <a:bodyPr anchor="ctr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900000">
            <a:off x="1690988" y="608314"/>
            <a:ext cx="1789355" cy="365125"/>
          </a:xfrm>
        </p:spPr>
        <p:txBody>
          <a:bodyPr/>
          <a:lstStyle/>
          <a:p>
            <a:fld id="{2BEC5256-A1CB-5949-B30E-33E6E692B201}" type="datetimeFigureOut">
              <a:rPr lang="es-ES" smtClean="0"/>
              <a:pPr/>
              <a:t>05/03/2021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900000">
            <a:off x="3103620" y="6177546"/>
            <a:ext cx="2392237" cy="365125"/>
          </a:xfrm>
        </p:spPr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900000">
            <a:off x="1265370" y="300797"/>
            <a:ext cx="2287319" cy="365125"/>
          </a:xfrm>
        </p:spPr>
        <p:txBody>
          <a:bodyPr/>
          <a:lstStyle/>
          <a:p>
            <a:fld id="{6ABADE93-C168-9A44-9A8E-4D998DB62409}" type="slidenum">
              <a:rPr lang="es-ES_tradnl" smtClean="0"/>
              <a:pPr/>
              <a:t>‹Nº›</a:t>
            </a:fld>
            <a:endParaRPr lang="es-ES_tradnl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ounded Rectangle 16"/>
          <p:cNvSpPr/>
          <p:nvPr/>
        </p:nvSpPr>
        <p:spPr>
          <a:xfrm rot="900000">
            <a:off x="-57216" y="-1017685"/>
            <a:ext cx="7411427" cy="3438177"/>
          </a:xfrm>
          <a:custGeom>
            <a:avLst/>
            <a:gdLst/>
            <a:ahLst/>
            <a:cxnLst/>
            <a:rect l="l" t="t" r="r" b="b"/>
            <a:pathLst>
              <a:path w="7411427" h="3438177">
                <a:moveTo>
                  <a:pt x="0" y="1985886"/>
                </a:moveTo>
                <a:lnTo>
                  <a:pt x="7411427" y="0"/>
                </a:lnTo>
                <a:lnTo>
                  <a:pt x="7411427" y="3356087"/>
                </a:lnTo>
                <a:cubicBezTo>
                  <a:pt x="7411427" y="3401424"/>
                  <a:pt x="7374674" y="3438177"/>
                  <a:pt x="7329337" y="3438177"/>
                </a:cubicBezTo>
                <a:lnTo>
                  <a:pt x="389140" y="3438177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ounded Rectangle 17"/>
          <p:cNvSpPr/>
          <p:nvPr/>
        </p:nvSpPr>
        <p:spPr>
          <a:xfrm rot="900000">
            <a:off x="-776641" y="2417820"/>
            <a:ext cx="6998365" cy="5080081"/>
          </a:xfrm>
          <a:custGeom>
            <a:avLst/>
            <a:gdLst/>
            <a:ahLst/>
            <a:cxnLst/>
            <a:rect l="l" t="t" r="r" b="b"/>
            <a:pathLst>
              <a:path w="6998365" h="5080081">
                <a:moveTo>
                  <a:pt x="0" y="0"/>
                </a:moveTo>
                <a:lnTo>
                  <a:pt x="6916275" y="0"/>
                </a:lnTo>
                <a:cubicBezTo>
                  <a:pt x="6961612" y="0"/>
                  <a:pt x="6998365" y="36753"/>
                  <a:pt x="6998365" y="82090"/>
                </a:cubicBezTo>
                <a:lnTo>
                  <a:pt x="6998365" y="3569608"/>
                </a:lnTo>
                <a:lnTo>
                  <a:pt x="1361203" y="5080081"/>
                </a:ln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ounded Rectangle 18"/>
          <p:cNvSpPr/>
          <p:nvPr/>
        </p:nvSpPr>
        <p:spPr>
          <a:xfrm rot="900000">
            <a:off x="6338067" y="3775812"/>
            <a:ext cx="3102275" cy="3544033"/>
          </a:xfrm>
          <a:custGeom>
            <a:avLst/>
            <a:gdLst/>
            <a:ahLst/>
            <a:cxnLst/>
            <a:rect l="l" t="t" r="r" b="b"/>
            <a:pathLst>
              <a:path w="3102275" h="3544033">
                <a:moveTo>
                  <a:pt x="50137" y="6451"/>
                </a:moveTo>
                <a:cubicBezTo>
                  <a:pt x="59958" y="2297"/>
                  <a:pt x="70756" y="0"/>
                  <a:pt x="82090" y="0"/>
                </a:cubicBezTo>
                <a:lnTo>
                  <a:pt x="2375388" y="0"/>
                </a:lnTo>
                <a:lnTo>
                  <a:pt x="3102275" y="2712781"/>
                </a:lnTo>
                <a:lnTo>
                  <a:pt x="0" y="3544033"/>
                </a:lnTo>
                <a:lnTo>
                  <a:pt x="0" y="82090"/>
                </a:lnTo>
                <a:cubicBezTo>
                  <a:pt x="0" y="48087"/>
                  <a:pt x="20673" y="18913"/>
                  <a:pt x="50137" y="6451"/>
                </a:cubicBez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" name="Rounded Rectangle 19"/>
          <p:cNvSpPr/>
          <p:nvPr/>
        </p:nvSpPr>
        <p:spPr>
          <a:xfrm rot="900000">
            <a:off x="7327879" y="-104312"/>
            <a:ext cx="2350627" cy="3820866"/>
          </a:xfrm>
          <a:custGeom>
            <a:avLst/>
            <a:gdLst/>
            <a:ahLst/>
            <a:cxnLst/>
            <a:rect l="l" t="t" r="r" b="b"/>
            <a:pathLst>
              <a:path w="2350627" h="3820866">
                <a:moveTo>
                  <a:pt x="1" y="355523"/>
                </a:moveTo>
                <a:lnTo>
                  <a:pt x="1326829" y="0"/>
                </a:lnTo>
                <a:lnTo>
                  <a:pt x="2350627" y="3820866"/>
                </a:lnTo>
                <a:lnTo>
                  <a:pt x="82091" y="3820866"/>
                </a:lnTo>
                <a:cubicBezTo>
                  <a:pt x="36754" y="3820866"/>
                  <a:pt x="1" y="3784113"/>
                  <a:pt x="0" y="3738776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900000">
            <a:off x="534986" y="2921829"/>
            <a:ext cx="5690855" cy="1570680"/>
          </a:xfrm>
        </p:spPr>
        <p:txBody>
          <a:bodyPr anchor="b">
            <a:noAutofit/>
          </a:bodyPr>
          <a:lstStyle>
            <a:lvl1pPr algn="r">
              <a:defRPr sz="4800" b="0" cap="none" baseline="0"/>
            </a:lvl1pPr>
          </a:lstStyle>
          <a:p>
            <a:r>
              <a:rPr lang="es-ES_tradnl" smtClean="0"/>
              <a:t>Clic para editar título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900000">
            <a:off x="537849" y="4494201"/>
            <a:ext cx="5271544" cy="1500187"/>
          </a:xfrm>
        </p:spPr>
        <p:txBody>
          <a:bodyPr anchor="t">
            <a:normAutofit/>
          </a:bodyPr>
          <a:lstStyle>
            <a:lvl1pPr marL="0" indent="0" algn="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900000">
            <a:off x="6878368" y="3761385"/>
            <a:ext cx="1524000" cy="365125"/>
          </a:xfrm>
        </p:spPr>
        <p:txBody>
          <a:bodyPr/>
          <a:lstStyle>
            <a:lvl1pPr algn="l">
              <a:defRPr/>
            </a:lvl1pPr>
          </a:lstStyle>
          <a:p>
            <a:fld id="{2BEC5256-A1CB-5949-B30E-33E6E692B201}" type="datetimeFigureOut">
              <a:rPr lang="es-ES" smtClean="0"/>
              <a:pPr/>
              <a:t>05/03/2021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900000">
            <a:off x="7056965" y="3170795"/>
            <a:ext cx="1926305" cy="365125"/>
          </a:xfrm>
        </p:spPr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900000" flipH="1">
            <a:off x="7176363" y="2661157"/>
            <a:ext cx="683979" cy="365125"/>
          </a:xfrm>
        </p:spPr>
        <p:txBody>
          <a:bodyPr/>
          <a:lstStyle>
            <a:lvl1pPr algn="l">
              <a:defRPr/>
            </a:lvl1pPr>
          </a:lstStyle>
          <a:p>
            <a:fld id="{6ABADE93-C168-9A44-9A8E-4D998DB62409}" type="slidenum">
              <a:rPr lang="es-ES_tradnl" smtClean="0"/>
              <a:pPr/>
              <a:t>‹Nº›</a:t>
            </a:fld>
            <a:endParaRPr lang="es-ES_tradnl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ounded Rectangle 16"/>
          <p:cNvSpPr/>
          <p:nvPr/>
        </p:nvSpPr>
        <p:spPr>
          <a:xfrm rot="20707748">
            <a:off x="-883225" y="-625990"/>
            <a:ext cx="7439907" cy="7344599"/>
          </a:xfrm>
          <a:custGeom>
            <a:avLst/>
            <a:gdLst/>
            <a:ahLst/>
            <a:cxnLst/>
            <a:rect l="l" t="t" r="r" b="b"/>
            <a:pathLst>
              <a:path w="7439907" h="7344599">
                <a:moveTo>
                  <a:pt x="1760047" y="0"/>
                </a:moveTo>
                <a:lnTo>
                  <a:pt x="7439906" y="1508202"/>
                </a:lnTo>
                <a:lnTo>
                  <a:pt x="7439907" y="7262509"/>
                </a:lnTo>
                <a:cubicBezTo>
                  <a:pt x="7439906" y="7307846"/>
                  <a:pt x="7403153" y="7344599"/>
                  <a:pt x="7357816" y="7344599"/>
                </a:cubicBezTo>
                <a:lnTo>
                  <a:pt x="2697558" y="7344599"/>
                </a:lnTo>
                <a:lnTo>
                  <a:pt x="0" y="6628303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ounded Rectangle 17"/>
          <p:cNvSpPr/>
          <p:nvPr/>
        </p:nvSpPr>
        <p:spPr>
          <a:xfrm rot="20707748">
            <a:off x="3237537" y="6275496"/>
            <a:ext cx="4387395" cy="1165008"/>
          </a:xfrm>
          <a:custGeom>
            <a:avLst/>
            <a:gdLst/>
            <a:ahLst/>
            <a:cxnLst/>
            <a:rect l="l" t="t" r="r" b="b"/>
            <a:pathLst>
              <a:path w="4387395" h="1165008">
                <a:moveTo>
                  <a:pt x="4337258" y="6451"/>
                </a:moveTo>
                <a:cubicBezTo>
                  <a:pt x="4366722" y="18913"/>
                  <a:pt x="4387395" y="48087"/>
                  <a:pt x="4387395" y="82090"/>
                </a:cubicBezTo>
                <a:lnTo>
                  <a:pt x="4387395" y="1165008"/>
                </a:lnTo>
                <a:lnTo>
                  <a:pt x="0" y="0"/>
                </a:lnTo>
                <a:lnTo>
                  <a:pt x="4305305" y="0"/>
                </a:lnTo>
                <a:cubicBezTo>
                  <a:pt x="4316639" y="0"/>
                  <a:pt x="4327437" y="2297"/>
                  <a:pt x="4337258" y="6451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ounded Rectangle 18"/>
          <p:cNvSpPr/>
          <p:nvPr/>
        </p:nvSpPr>
        <p:spPr>
          <a:xfrm rot="20707748">
            <a:off x="7660698" y="5462349"/>
            <a:ext cx="1709024" cy="1536003"/>
          </a:xfrm>
          <a:custGeom>
            <a:avLst/>
            <a:gdLst/>
            <a:ahLst/>
            <a:cxnLst/>
            <a:rect l="l" t="t" r="r" b="b"/>
            <a:pathLst>
              <a:path w="1709024" h="1536003">
                <a:moveTo>
                  <a:pt x="1709024" y="0"/>
                </a:moveTo>
                <a:lnTo>
                  <a:pt x="1301161" y="1536003"/>
                </a:lnTo>
                <a:lnTo>
                  <a:pt x="0" y="1190500"/>
                </a:lnTo>
                <a:lnTo>
                  <a:pt x="0" y="82090"/>
                </a:lnTo>
                <a:cubicBezTo>
                  <a:pt x="0" y="36753"/>
                  <a:pt x="36753" y="0"/>
                  <a:pt x="82090" y="0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ounded Rectangle 19"/>
          <p:cNvSpPr/>
          <p:nvPr/>
        </p:nvSpPr>
        <p:spPr>
          <a:xfrm rot="20707748">
            <a:off x="6667944" y="-490547"/>
            <a:ext cx="3064333" cy="5811872"/>
          </a:xfrm>
          <a:custGeom>
            <a:avLst/>
            <a:gdLst/>
            <a:ahLst/>
            <a:cxnLst/>
            <a:rect l="l" t="t" r="r" b="b"/>
            <a:pathLst>
              <a:path w="3064333" h="5811872">
                <a:moveTo>
                  <a:pt x="0" y="0"/>
                </a:moveTo>
                <a:lnTo>
                  <a:pt x="3064333" y="813688"/>
                </a:lnTo>
                <a:lnTo>
                  <a:pt x="1737140" y="5811872"/>
                </a:lnTo>
                <a:lnTo>
                  <a:pt x="82090" y="5811872"/>
                </a:lnTo>
                <a:cubicBezTo>
                  <a:pt x="36753" y="5811872"/>
                  <a:pt x="0" y="5775119"/>
                  <a:pt x="0" y="5729782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4500000">
            <a:off x="5171893" y="2231024"/>
            <a:ext cx="4820301" cy="1436159"/>
          </a:xfrm>
        </p:spPr>
        <p:txBody>
          <a:bodyPr/>
          <a:lstStyle/>
          <a:p>
            <a:r>
              <a:rPr lang="es-ES_tradnl" smtClean="0"/>
              <a:t>Clic para editar título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 rot="-900000">
            <a:off x="1014439" y="1335061"/>
            <a:ext cx="2578608" cy="48398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 rot="-900000">
            <a:off x="3701032" y="618005"/>
            <a:ext cx="2580010" cy="4837176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-900000">
            <a:off x="7755919" y="5887412"/>
            <a:ext cx="1241980" cy="365125"/>
          </a:xfrm>
        </p:spPr>
        <p:txBody>
          <a:bodyPr/>
          <a:lstStyle>
            <a:lvl1pPr algn="l">
              <a:defRPr/>
            </a:lvl1pPr>
          </a:lstStyle>
          <a:p>
            <a:fld id="{2BEC5256-A1CB-5949-B30E-33E6E692B201}" type="datetimeFigureOut">
              <a:rPr lang="es-ES" smtClean="0"/>
              <a:pPr/>
              <a:t>05/03/2021</a:t>
            </a:fld>
            <a:endParaRPr lang="es-ES_trad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900000">
            <a:off x="4054658" y="5494374"/>
            <a:ext cx="3124200" cy="365125"/>
          </a:xfrm>
        </p:spPr>
        <p:txBody>
          <a:bodyPr/>
          <a:lstStyle>
            <a:lvl1pPr algn="r">
              <a:defRPr/>
            </a:lvl1pPr>
          </a:lstStyle>
          <a:p>
            <a:endParaRPr lang="es-ES_trad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-900000">
            <a:off x="7690164" y="5643110"/>
            <a:ext cx="1241693" cy="365125"/>
          </a:xfrm>
        </p:spPr>
        <p:txBody>
          <a:bodyPr/>
          <a:lstStyle>
            <a:lvl1pPr algn="l">
              <a:defRPr/>
            </a:lvl1pPr>
          </a:lstStyle>
          <a:p>
            <a:fld id="{6ABADE93-C168-9A44-9A8E-4D998DB62409}" type="slidenum">
              <a:rPr lang="es-ES_tradnl" smtClean="0"/>
              <a:pPr/>
              <a:t>‹Nº›</a:t>
            </a:fld>
            <a:endParaRPr lang="es-ES_tradnl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Rounded Rectangle 52"/>
          <p:cNvSpPr/>
          <p:nvPr/>
        </p:nvSpPr>
        <p:spPr>
          <a:xfrm rot="20707748">
            <a:off x="-883225" y="-625990"/>
            <a:ext cx="7439907" cy="7344599"/>
          </a:xfrm>
          <a:custGeom>
            <a:avLst/>
            <a:gdLst/>
            <a:ahLst/>
            <a:cxnLst/>
            <a:rect l="l" t="t" r="r" b="b"/>
            <a:pathLst>
              <a:path w="7439907" h="7344599">
                <a:moveTo>
                  <a:pt x="1760047" y="0"/>
                </a:moveTo>
                <a:lnTo>
                  <a:pt x="7439906" y="1508202"/>
                </a:lnTo>
                <a:lnTo>
                  <a:pt x="7439907" y="7262509"/>
                </a:lnTo>
                <a:cubicBezTo>
                  <a:pt x="7439906" y="7307846"/>
                  <a:pt x="7403153" y="7344599"/>
                  <a:pt x="7357816" y="7344599"/>
                </a:cubicBezTo>
                <a:lnTo>
                  <a:pt x="2697558" y="7344599"/>
                </a:lnTo>
                <a:lnTo>
                  <a:pt x="0" y="6628303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Rounded Rectangle 53"/>
          <p:cNvSpPr/>
          <p:nvPr/>
        </p:nvSpPr>
        <p:spPr>
          <a:xfrm rot="20707748">
            <a:off x="3237537" y="6275496"/>
            <a:ext cx="4387395" cy="1165008"/>
          </a:xfrm>
          <a:custGeom>
            <a:avLst/>
            <a:gdLst/>
            <a:ahLst/>
            <a:cxnLst/>
            <a:rect l="l" t="t" r="r" b="b"/>
            <a:pathLst>
              <a:path w="4387395" h="1165008">
                <a:moveTo>
                  <a:pt x="4337258" y="6451"/>
                </a:moveTo>
                <a:cubicBezTo>
                  <a:pt x="4366722" y="18913"/>
                  <a:pt x="4387395" y="48087"/>
                  <a:pt x="4387395" y="82090"/>
                </a:cubicBezTo>
                <a:lnTo>
                  <a:pt x="4387395" y="1165008"/>
                </a:lnTo>
                <a:lnTo>
                  <a:pt x="0" y="0"/>
                </a:lnTo>
                <a:lnTo>
                  <a:pt x="4305305" y="0"/>
                </a:lnTo>
                <a:cubicBezTo>
                  <a:pt x="4316639" y="0"/>
                  <a:pt x="4327437" y="2297"/>
                  <a:pt x="4337258" y="6451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Rounded Rectangle 54"/>
          <p:cNvSpPr/>
          <p:nvPr/>
        </p:nvSpPr>
        <p:spPr>
          <a:xfrm rot="20707748">
            <a:off x="7660698" y="5462349"/>
            <a:ext cx="1709024" cy="1536003"/>
          </a:xfrm>
          <a:custGeom>
            <a:avLst/>
            <a:gdLst/>
            <a:ahLst/>
            <a:cxnLst/>
            <a:rect l="l" t="t" r="r" b="b"/>
            <a:pathLst>
              <a:path w="1709024" h="1536003">
                <a:moveTo>
                  <a:pt x="1709024" y="0"/>
                </a:moveTo>
                <a:lnTo>
                  <a:pt x="1301161" y="1536003"/>
                </a:lnTo>
                <a:lnTo>
                  <a:pt x="0" y="1190500"/>
                </a:lnTo>
                <a:lnTo>
                  <a:pt x="0" y="82090"/>
                </a:lnTo>
                <a:cubicBezTo>
                  <a:pt x="0" y="36753"/>
                  <a:pt x="36753" y="0"/>
                  <a:pt x="82090" y="0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Rounded Rectangle 55"/>
          <p:cNvSpPr/>
          <p:nvPr/>
        </p:nvSpPr>
        <p:spPr>
          <a:xfrm rot="20707748">
            <a:off x="6667944" y="-490547"/>
            <a:ext cx="3064333" cy="5811872"/>
          </a:xfrm>
          <a:custGeom>
            <a:avLst/>
            <a:gdLst/>
            <a:ahLst/>
            <a:cxnLst/>
            <a:rect l="l" t="t" r="r" b="b"/>
            <a:pathLst>
              <a:path w="3064333" h="5811872">
                <a:moveTo>
                  <a:pt x="0" y="0"/>
                </a:moveTo>
                <a:lnTo>
                  <a:pt x="3064333" y="813688"/>
                </a:lnTo>
                <a:lnTo>
                  <a:pt x="1737140" y="5811872"/>
                </a:lnTo>
                <a:lnTo>
                  <a:pt x="82090" y="5811872"/>
                </a:lnTo>
                <a:cubicBezTo>
                  <a:pt x="36753" y="5811872"/>
                  <a:pt x="0" y="5775119"/>
                  <a:pt x="0" y="5729782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4500000">
            <a:off x="5175504" y="2231136"/>
            <a:ext cx="4818888" cy="1435608"/>
          </a:xfrm>
        </p:spPr>
        <p:txBody>
          <a:bodyPr/>
          <a:lstStyle>
            <a:lvl1pPr>
              <a:defRPr/>
            </a:lvl1pPr>
          </a:lstStyle>
          <a:p>
            <a:r>
              <a:rPr lang="es-ES_tradnl" smtClean="0"/>
              <a:t>Clic para editar título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-900000">
            <a:off x="854761" y="1406870"/>
            <a:ext cx="2213148" cy="759866"/>
          </a:xfrm>
        </p:spPr>
        <p:txBody>
          <a:bodyPr anchor="b"/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 rot="-900000">
            <a:off x="1120518" y="2227895"/>
            <a:ext cx="2578608" cy="39387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 rot="-900000">
            <a:off x="3535709" y="687503"/>
            <a:ext cx="2214753" cy="753043"/>
          </a:xfrm>
        </p:spPr>
        <p:txBody>
          <a:bodyPr anchor="b"/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 rot="-900000">
            <a:off x="3808498" y="1495882"/>
            <a:ext cx="2578608" cy="395590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 rot="-900000">
            <a:off x="7754112" y="5888736"/>
            <a:ext cx="1243584" cy="365125"/>
          </a:xfrm>
        </p:spPr>
        <p:txBody>
          <a:bodyPr/>
          <a:lstStyle>
            <a:lvl1pPr algn="l">
              <a:defRPr/>
            </a:lvl1pPr>
          </a:lstStyle>
          <a:p>
            <a:fld id="{2BEC5256-A1CB-5949-B30E-33E6E692B201}" type="datetimeFigureOut">
              <a:rPr lang="es-ES" smtClean="0"/>
              <a:pPr/>
              <a:t>05/03/2021</a:t>
            </a:fld>
            <a:endParaRPr lang="es-ES_trad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 rot="-900000">
            <a:off x="4050792" y="5495544"/>
            <a:ext cx="3124200" cy="365125"/>
          </a:xfrm>
        </p:spPr>
        <p:txBody>
          <a:bodyPr/>
          <a:lstStyle>
            <a:lvl1pPr algn="r">
              <a:defRPr/>
            </a:lvl1pPr>
          </a:lstStyle>
          <a:p>
            <a:endParaRPr lang="es-ES_trad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 rot="-900000">
            <a:off x="7690104" y="5641848"/>
            <a:ext cx="1243584" cy="365125"/>
          </a:xfrm>
        </p:spPr>
        <p:txBody>
          <a:bodyPr/>
          <a:lstStyle>
            <a:lvl1pPr algn="l">
              <a:defRPr/>
            </a:lvl1pPr>
          </a:lstStyle>
          <a:p>
            <a:fld id="{6ABADE93-C168-9A44-9A8E-4D998DB62409}" type="slidenum">
              <a:rPr lang="es-ES_tradnl" smtClean="0"/>
              <a:pPr/>
              <a:t>‹Nº›</a:t>
            </a:fld>
            <a:endParaRPr lang="es-ES_tradnl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>
          <a:xfrm rot="907748">
            <a:off x="-865440" y="850599"/>
            <a:ext cx="3615441" cy="6151724"/>
          </a:xfrm>
          <a:custGeom>
            <a:avLst/>
            <a:gdLst/>
            <a:ahLst/>
            <a:cxnLst/>
            <a:rect l="l" t="t" r="r" b="b"/>
            <a:pathLst>
              <a:path w="3615441" h="6151724">
                <a:moveTo>
                  <a:pt x="0" y="0"/>
                </a:moveTo>
                <a:lnTo>
                  <a:pt x="3533351" y="0"/>
                </a:lnTo>
                <a:cubicBezTo>
                  <a:pt x="3578688" y="0"/>
                  <a:pt x="3615441" y="36753"/>
                  <a:pt x="3615441" y="82090"/>
                </a:cubicBezTo>
                <a:lnTo>
                  <a:pt x="3615441" y="5623909"/>
                </a:lnTo>
                <a:lnTo>
                  <a:pt x="1663219" y="6151724"/>
                </a:ln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ounded Rectangle 21"/>
          <p:cNvSpPr/>
          <p:nvPr/>
        </p:nvSpPr>
        <p:spPr>
          <a:xfrm rot="907748">
            <a:off x="17749" y="-511509"/>
            <a:ext cx="3735394" cy="1387781"/>
          </a:xfrm>
          <a:custGeom>
            <a:avLst/>
            <a:gdLst/>
            <a:ahLst/>
            <a:cxnLst/>
            <a:rect l="l" t="t" r="r" b="b"/>
            <a:pathLst>
              <a:path w="3735394" h="1387781">
                <a:moveTo>
                  <a:pt x="0" y="1009924"/>
                </a:moveTo>
                <a:lnTo>
                  <a:pt x="3735394" y="0"/>
                </a:lnTo>
                <a:lnTo>
                  <a:pt x="3735394" y="1305691"/>
                </a:lnTo>
                <a:cubicBezTo>
                  <a:pt x="3735394" y="1351028"/>
                  <a:pt x="3698641" y="1387781"/>
                  <a:pt x="3653304" y="1387781"/>
                </a:cubicBezTo>
                <a:lnTo>
                  <a:pt x="102160" y="1387781"/>
                </a:ln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ounded Rectangle 22"/>
          <p:cNvSpPr/>
          <p:nvPr/>
        </p:nvSpPr>
        <p:spPr>
          <a:xfrm rot="907748">
            <a:off x="2146801" y="6590199"/>
            <a:ext cx="1981025" cy="535602"/>
          </a:xfrm>
          <a:custGeom>
            <a:avLst/>
            <a:gdLst/>
            <a:ahLst/>
            <a:cxnLst/>
            <a:rect l="l" t="t" r="r" b="b"/>
            <a:pathLst>
              <a:path w="1981025" h="535602">
                <a:moveTo>
                  <a:pt x="50137" y="6451"/>
                </a:moveTo>
                <a:cubicBezTo>
                  <a:pt x="59958" y="2297"/>
                  <a:pt x="70756" y="0"/>
                  <a:pt x="82090" y="0"/>
                </a:cubicBezTo>
                <a:lnTo>
                  <a:pt x="1981025" y="0"/>
                </a:lnTo>
                <a:lnTo>
                  <a:pt x="0" y="535602"/>
                </a:lnTo>
                <a:lnTo>
                  <a:pt x="0" y="82090"/>
                </a:lnTo>
                <a:cubicBezTo>
                  <a:pt x="0" y="48087"/>
                  <a:pt x="20674" y="18913"/>
                  <a:pt x="50137" y="6451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ounded Rectangle 23"/>
          <p:cNvSpPr/>
          <p:nvPr/>
        </p:nvSpPr>
        <p:spPr>
          <a:xfrm rot="907748">
            <a:off x="3185141" y="-553633"/>
            <a:ext cx="6782931" cy="7826540"/>
          </a:xfrm>
          <a:custGeom>
            <a:avLst/>
            <a:gdLst/>
            <a:ahLst/>
            <a:cxnLst/>
            <a:rect l="l" t="t" r="r" b="b"/>
            <a:pathLst>
              <a:path w="6782931" h="7826540">
                <a:moveTo>
                  <a:pt x="0" y="1349945"/>
                </a:moveTo>
                <a:lnTo>
                  <a:pt x="4993024" y="0"/>
                </a:lnTo>
                <a:lnTo>
                  <a:pt x="6782931" y="6620302"/>
                </a:lnTo>
                <a:lnTo>
                  <a:pt x="2321435" y="7826540"/>
                </a:lnTo>
                <a:lnTo>
                  <a:pt x="82090" y="7826540"/>
                </a:lnTo>
                <a:cubicBezTo>
                  <a:pt x="36753" y="7826540"/>
                  <a:pt x="0" y="7789787"/>
                  <a:pt x="0" y="7744450"/>
                </a:cubicBez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4500000">
            <a:off x="-630936" y="2926080"/>
            <a:ext cx="5065776" cy="1691640"/>
          </a:xfrm>
        </p:spPr>
        <p:txBody>
          <a:bodyPr/>
          <a:lstStyle/>
          <a:p>
            <a:r>
              <a:rPr lang="es-ES_tradnl" smtClean="0"/>
              <a:t>Clic para editar título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 rot="900000">
            <a:off x="1691640" y="612648"/>
            <a:ext cx="1792224" cy="365125"/>
          </a:xfrm>
        </p:spPr>
        <p:txBody>
          <a:bodyPr/>
          <a:lstStyle/>
          <a:p>
            <a:fld id="{2BEC5256-A1CB-5949-B30E-33E6E692B201}" type="datetimeFigureOut">
              <a:rPr lang="es-ES" smtClean="0"/>
              <a:pPr/>
              <a:t>05/03/2021</a:t>
            </a:fld>
            <a:endParaRPr lang="es-ES_trad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 rot="900000">
            <a:off x="2493721" y="6101033"/>
            <a:ext cx="3052113" cy="365125"/>
          </a:xfrm>
        </p:spPr>
        <p:txBody>
          <a:bodyPr/>
          <a:lstStyle/>
          <a:p>
            <a:endParaRPr lang="es-ES_trad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 rot="900000">
            <a:off x="1261872" y="301752"/>
            <a:ext cx="2286000" cy="365125"/>
          </a:xfrm>
        </p:spPr>
        <p:txBody>
          <a:bodyPr/>
          <a:lstStyle/>
          <a:p>
            <a:fld id="{6ABADE93-C168-9A44-9A8E-4D998DB62409}" type="slidenum">
              <a:rPr lang="es-ES_tradnl" smtClean="0"/>
              <a:pPr/>
              <a:t>‹Nº›</a:t>
            </a:fld>
            <a:endParaRPr lang="es-ES_tradnl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 rot="900000">
            <a:off x="-372248" y="-1218153"/>
            <a:ext cx="8577953" cy="6344114"/>
          </a:xfrm>
          <a:custGeom>
            <a:avLst/>
            <a:gdLst/>
            <a:ahLst/>
            <a:cxnLst/>
            <a:rect l="l" t="t" r="r" b="b"/>
            <a:pathLst>
              <a:path w="8577953" h="6344114">
                <a:moveTo>
                  <a:pt x="0" y="2298455"/>
                </a:moveTo>
                <a:lnTo>
                  <a:pt x="8577953" y="0"/>
                </a:lnTo>
                <a:lnTo>
                  <a:pt x="8577953" y="6262024"/>
                </a:lnTo>
                <a:cubicBezTo>
                  <a:pt x="8577953" y="6307361"/>
                  <a:pt x="8541200" y="6344113"/>
                  <a:pt x="8495863" y="6344113"/>
                </a:cubicBezTo>
                <a:lnTo>
                  <a:pt x="1084031" y="6344114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ounded Rectangle 12"/>
          <p:cNvSpPr/>
          <p:nvPr/>
        </p:nvSpPr>
        <p:spPr>
          <a:xfrm rot="900000">
            <a:off x="-449071" y="5207889"/>
            <a:ext cx="7470000" cy="2486713"/>
          </a:xfrm>
          <a:custGeom>
            <a:avLst/>
            <a:gdLst/>
            <a:ahLst/>
            <a:cxnLst/>
            <a:rect l="l" t="t" r="r" b="b"/>
            <a:pathLst>
              <a:path w="7470000" h="2486713">
                <a:moveTo>
                  <a:pt x="0" y="0"/>
                </a:moveTo>
                <a:lnTo>
                  <a:pt x="7387910" y="0"/>
                </a:lnTo>
                <a:cubicBezTo>
                  <a:pt x="7433247" y="0"/>
                  <a:pt x="7470000" y="36753"/>
                  <a:pt x="7470000" y="82090"/>
                </a:cubicBezTo>
                <a:lnTo>
                  <a:pt x="7470000" y="663670"/>
                </a:lnTo>
                <a:lnTo>
                  <a:pt x="666313" y="2486713"/>
                </a:ln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/>
          <p:cNvSpPr/>
          <p:nvPr/>
        </p:nvSpPr>
        <p:spPr>
          <a:xfrm rot="900000">
            <a:off x="7192310" y="6483326"/>
            <a:ext cx="1932834" cy="635630"/>
          </a:xfrm>
          <a:custGeom>
            <a:avLst/>
            <a:gdLst/>
            <a:ahLst/>
            <a:cxnLst/>
            <a:rect l="l" t="t" r="r" b="b"/>
            <a:pathLst>
              <a:path w="1932834" h="635630">
                <a:moveTo>
                  <a:pt x="50137" y="6451"/>
                </a:moveTo>
                <a:cubicBezTo>
                  <a:pt x="59958" y="2297"/>
                  <a:pt x="70756" y="0"/>
                  <a:pt x="82090" y="0"/>
                </a:cubicBezTo>
                <a:lnTo>
                  <a:pt x="1901288" y="0"/>
                </a:lnTo>
                <a:lnTo>
                  <a:pt x="1932834" y="117729"/>
                </a:lnTo>
                <a:lnTo>
                  <a:pt x="0" y="635630"/>
                </a:lnTo>
                <a:lnTo>
                  <a:pt x="0" y="82090"/>
                </a:lnTo>
                <a:cubicBezTo>
                  <a:pt x="0" y="48087"/>
                  <a:pt x="20673" y="18913"/>
                  <a:pt x="50137" y="6451"/>
                </a:cubicBez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Rounded Rectangle 14"/>
          <p:cNvSpPr/>
          <p:nvPr/>
        </p:nvSpPr>
        <p:spPr>
          <a:xfrm rot="900000">
            <a:off x="8127084" y="92392"/>
            <a:ext cx="1878991" cy="6414233"/>
          </a:xfrm>
          <a:custGeom>
            <a:avLst/>
            <a:gdLst/>
            <a:ahLst/>
            <a:cxnLst/>
            <a:rect l="l" t="t" r="r" b="b"/>
            <a:pathLst>
              <a:path w="1878991" h="6414233">
                <a:moveTo>
                  <a:pt x="0" y="42953"/>
                </a:moveTo>
                <a:lnTo>
                  <a:pt x="160303" y="0"/>
                </a:lnTo>
                <a:lnTo>
                  <a:pt x="1878991" y="6414233"/>
                </a:lnTo>
                <a:lnTo>
                  <a:pt x="82090" y="6414233"/>
                </a:lnTo>
                <a:cubicBezTo>
                  <a:pt x="36753" y="6414233"/>
                  <a:pt x="0" y="6377480"/>
                  <a:pt x="0" y="6332143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 rot="900000">
            <a:off x="7521938" y="5927116"/>
            <a:ext cx="1524000" cy="365125"/>
          </a:xfrm>
        </p:spPr>
        <p:txBody>
          <a:bodyPr/>
          <a:lstStyle>
            <a:lvl1pPr algn="l">
              <a:defRPr/>
            </a:lvl1pPr>
          </a:lstStyle>
          <a:p>
            <a:fld id="{2BEC5256-A1CB-5949-B30E-33E6E692B201}" type="datetimeFigureOut">
              <a:rPr lang="es-ES" smtClean="0"/>
              <a:pPr/>
              <a:t>05/03/2021</a:t>
            </a:fld>
            <a:endParaRPr lang="es-ES_trad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 rot="900000">
            <a:off x="3892286" y="5987296"/>
            <a:ext cx="3124200" cy="295162"/>
          </a:xfrm>
        </p:spPr>
        <p:txBody>
          <a:bodyPr/>
          <a:lstStyle>
            <a:lvl1pPr algn="r">
              <a:defRPr/>
            </a:lvl1pPr>
          </a:lstStyle>
          <a:p>
            <a:endParaRPr lang="es-ES_trad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 rot="900000">
            <a:off x="7599046" y="5570110"/>
            <a:ext cx="716206" cy="365125"/>
          </a:xfrm>
        </p:spPr>
        <p:txBody>
          <a:bodyPr/>
          <a:lstStyle>
            <a:lvl1pPr algn="l">
              <a:defRPr/>
            </a:lvl1pPr>
          </a:lstStyle>
          <a:p>
            <a:fld id="{6ABADE93-C168-9A44-9A8E-4D998DB62409}" type="slidenum">
              <a:rPr lang="es-ES_tradnl" smtClean="0"/>
              <a:pPr/>
              <a:t>‹Nº›</a:t>
            </a:fld>
            <a:endParaRPr lang="es-ES_tradnl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ounded Rectangle 12"/>
          <p:cNvSpPr/>
          <p:nvPr/>
        </p:nvSpPr>
        <p:spPr>
          <a:xfrm rot="20707748">
            <a:off x="-897260" y="-624538"/>
            <a:ext cx="7286946" cy="6041338"/>
          </a:xfrm>
          <a:custGeom>
            <a:avLst/>
            <a:gdLst/>
            <a:ahLst/>
            <a:cxnLst/>
            <a:rect l="l" t="t" r="r" b="b"/>
            <a:pathLst>
              <a:path w="7286946" h="6041338">
                <a:moveTo>
                  <a:pt x="1604186" y="0"/>
                </a:moveTo>
                <a:lnTo>
                  <a:pt x="7286946" y="1508972"/>
                </a:lnTo>
                <a:lnTo>
                  <a:pt x="7286946" y="5959247"/>
                </a:lnTo>
                <a:cubicBezTo>
                  <a:pt x="7286946" y="6004584"/>
                  <a:pt x="7250193" y="6041337"/>
                  <a:pt x="7204856" y="6041337"/>
                </a:cubicBezTo>
                <a:lnTo>
                  <a:pt x="0" y="6041338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/>
          <p:cNvSpPr/>
          <p:nvPr/>
        </p:nvSpPr>
        <p:spPr>
          <a:xfrm rot="20707748">
            <a:off x="64806" y="5378153"/>
            <a:ext cx="7443151" cy="2476431"/>
          </a:xfrm>
          <a:custGeom>
            <a:avLst/>
            <a:gdLst/>
            <a:ahLst/>
            <a:cxnLst/>
            <a:rect l="l" t="t" r="r" b="b"/>
            <a:pathLst>
              <a:path w="7443151" h="2476431">
                <a:moveTo>
                  <a:pt x="7393013" y="6452"/>
                </a:moveTo>
                <a:cubicBezTo>
                  <a:pt x="7422477" y="18914"/>
                  <a:pt x="7443150" y="48087"/>
                  <a:pt x="7443150" y="82090"/>
                </a:cubicBezTo>
                <a:lnTo>
                  <a:pt x="7443151" y="2476431"/>
                </a:lnTo>
                <a:lnTo>
                  <a:pt x="0" y="500014"/>
                </a:lnTo>
                <a:lnTo>
                  <a:pt x="132771" y="1"/>
                </a:lnTo>
                <a:lnTo>
                  <a:pt x="7361060" y="1"/>
                </a:lnTo>
                <a:cubicBezTo>
                  <a:pt x="7372394" y="0"/>
                  <a:pt x="7383192" y="2298"/>
                  <a:pt x="7393013" y="6452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ounded Rectangle 14"/>
          <p:cNvSpPr/>
          <p:nvPr/>
        </p:nvSpPr>
        <p:spPr>
          <a:xfrm rot="20707748">
            <a:off x="7660994" y="5459931"/>
            <a:ext cx="1709023" cy="1538302"/>
          </a:xfrm>
          <a:custGeom>
            <a:avLst/>
            <a:gdLst/>
            <a:ahLst/>
            <a:cxnLst/>
            <a:rect l="l" t="t" r="r" b="b"/>
            <a:pathLst>
              <a:path w="1709023" h="1538302">
                <a:moveTo>
                  <a:pt x="1709023" y="0"/>
                </a:moveTo>
                <a:lnTo>
                  <a:pt x="1300550" y="1538302"/>
                </a:lnTo>
                <a:lnTo>
                  <a:pt x="0" y="1192960"/>
                </a:lnTo>
                <a:lnTo>
                  <a:pt x="0" y="82090"/>
                </a:lnTo>
                <a:cubicBezTo>
                  <a:pt x="0" y="36753"/>
                  <a:pt x="36753" y="0"/>
                  <a:pt x="82090" y="0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ounded Rectangle 15"/>
          <p:cNvSpPr/>
          <p:nvPr/>
        </p:nvSpPr>
        <p:spPr>
          <a:xfrm rot="20707748">
            <a:off x="6673110" y="-489836"/>
            <a:ext cx="3059119" cy="5809409"/>
          </a:xfrm>
          <a:custGeom>
            <a:avLst/>
            <a:gdLst/>
            <a:ahLst/>
            <a:cxnLst/>
            <a:rect l="l" t="t" r="r" b="b"/>
            <a:pathLst>
              <a:path w="3059119" h="5809409">
                <a:moveTo>
                  <a:pt x="0" y="0"/>
                </a:moveTo>
                <a:lnTo>
                  <a:pt x="3059119" y="812303"/>
                </a:lnTo>
                <a:lnTo>
                  <a:pt x="1732212" y="5809409"/>
                </a:lnTo>
                <a:lnTo>
                  <a:pt x="82090" y="5809409"/>
                </a:lnTo>
                <a:cubicBezTo>
                  <a:pt x="36753" y="5809409"/>
                  <a:pt x="0" y="5772656"/>
                  <a:pt x="0" y="5727319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4500000">
            <a:off x="5175504" y="2231136"/>
            <a:ext cx="4818888" cy="1435608"/>
          </a:xfrm>
        </p:spPr>
        <p:txBody>
          <a:bodyPr anchor="b"/>
          <a:lstStyle>
            <a:lvl1pPr algn="r">
              <a:defRPr sz="4400" b="0"/>
            </a:lvl1pPr>
          </a:lstStyle>
          <a:p>
            <a:r>
              <a:rPr lang="es-ES_tradnl" smtClean="0"/>
              <a:t>Clic para editar título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-900000">
            <a:off x="844848" y="997933"/>
            <a:ext cx="5343100" cy="3888220"/>
          </a:xfrm>
        </p:spPr>
        <p:txBody>
          <a:bodyPr anchor="b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900000">
            <a:off x="3216573" y="5144589"/>
            <a:ext cx="3930375" cy="988131"/>
          </a:xfrm>
        </p:spPr>
        <p:txBody>
          <a:bodyPr>
            <a:normAutofit/>
          </a:bodyPr>
          <a:lstStyle>
            <a:lvl1pPr marL="0" indent="0" algn="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-900000">
            <a:off x="7754112" y="5888736"/>
            <a:ext cx="1243584" cy="365125"/>
          </a:xfrm>
        </p:spPr>
        <p:txBody>
          <a:bodyPr/>
          <a:lstStyle>
            <a:lvl1pPr algn="l">
              <a:defRPr/>
            </a:lvl1pPr>
          </a:lstStyle>
          <a:p>
            <a:fld id="{2BEC5256-A1CB-5949-B30E-33E6E692B201}" type="datetimeFigureOut">
              <a:rPr lang="es-ES" smtClean="0"/>
              <a:pPr/>
              <a:t>05/03/2021</a:t>
            </a:fld>
            <a:endParaRPr lang="es-ES_trad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900000">
            <a:off x="4263966" y="6099104"/>
            <a:ext cx="3063047" cy="365125"/>
          </a:xfrm>
        </p:spPr>
        <p:txBody>
          <a:bodyPr/>
          <a:lstStyle>
            <a:lvl1pPr algn="r">
              <a:defRPr/>
            </a:lvl1pPr>
          </a:lstStyle>
          <a:p>
            <a:endParaRPr lang="es-ES_trad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-900000">
            <a:off x="7690104" y="5641848"/>
            <a:ext cx="1243584" cy="365125"/>
          </a:xfrm>
        </p:spPr>
        <p:txBody>
          <a:bodyPr/>
          <a:lstStyle>
            <a:lvl1pPr algn="l">
              <a:defRPr/>
            </a:lvl1pPr>
          </a:lstStyle>
          <a:p>
            <a:fld id="{6ABADE93-C168-9A44-9A8E-4D998DB62409}" type="slidenum">
              <a:rPr lang="es-ES_tradnl" smtClean="0"/>
              <a:pPr/>
              <a:t>‹Nº›</a:t>
            </a:fld>
            <a:endParaRPr lang="es-ES_tradnl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 rot="900000">
            <a:off x="-533701" y="-979752"/>
            <a:ext cx="6672870" cy="6821601"/>
          </a:xfrm>
          <a:custGeom>
            <a:avLst/>
            <a:gdLst/>
            <a:ahLst/>
            <a:cxnLst/>
            <a:rect l="l" t="t" r="r" b="b"/>
            <a:pathLst>
              <a:path w="6672870" h="6821601">
                <a:moveTo>
                  <a:pt x="0" y="1787990"/>
                </a:moveTo>
                <a:lnTo>
                  <a:pt x="6672870" y="0"/>
                </a:lnTo>
                <a:lnTo>
                  <a:pt x="6672870" y="6739511"/>
                </a:lnTo>
                <a:cubicBezTo>
                  <a:pt x="6672870" y="6784848"/>
                  <a:pt x="6636117" y="6821601"/>
                  <a:pt x="6590780" y="6821601"/>
                </a:cubicBezTo>
                <a:lnTo>
                  <a:pt x="1348753" y="6821601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ounded Rectangle 15"/>
          <p:cNvSpPr/>
          <p:nvPr/>
        </p:nvSpPr>
        <p:spPr>
          <a:xfrm rot="900000">
            <a:off x="-283896" y="5969722"/>
            <a:ext cx="5300494" cy="1495954"/>
          </a:xfrm>
          <a:custGeom>
            <a:avLst/>
            <a:gdLst/>
            <a:ahLst/>
            <a:cxnLst/>
            <a:rect l="l" t="t" r="r" b="b"/>
            <a:pathLst>
              <a:path w="5300494" h="1495954">
                <a:moveTo>
                  <a:pt x="0" y="0"/>
                </a:moveTo>
                <a:lnTo>
                  <a:pt x="5218404" y="0"/>
                </a:lnTo>
                <a:cubicBezTo>
                  <a:pt x="5263741" y="0"/>
                  <a:pt x="5300494" y="36753"/>
                  <a:pt x="5300494" y="82090"/>
                </a:cubicBezTo>
                <a:lnTo>
                  <a:pt x="5300494" y="183095"/>
                </a:lnTo>
                <a:lnTo>
                  <a:pt x="400840" y="1495954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ounded Rectangle 16"/>
          <p:cNvSpPr/>
          <p:nvPr/>
        </p:nvSpPr>
        <p:spPr>
          <a:xfrm rot="900000">
            <a:off x="6930292" y="-242630"/>
            <a:ext cx="2434235" cy="1383623"/>
          </a:xfrm>
          <a:custGeom>
            <a:avLst/>
            <a:gdLst/>
            <a:ahLst/>
            <a:cxnLst/>
            <a:rect l="l" t="t" r="r" b="b"/>
            <a:pathLst>
              <a:path w="2434235" h="1383623">
                <a:moveTo>
                  <a:pt x="0" y="552912"/>
                </a:moveTo>
                <a:lnTo>
                  <a:pt x="2063495" y="0"/>
                </a:lnTo>
                <a:lnTo>
                  <a:pt x="2434235" y="1383623"/>
                </a:lnTo>
                <a:lnTo>
                  <a:pt x="82090" y="1383622"/>
                </a:lnTo>
                <a:cubicBezTo>
                  <a:pt x="36754" y="1383622"/>
                  <a:pt x="0" y="1346869"/>
                  <a:pt x="0" y="1301533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ounded Rectangle 17"/>
          <p:cNvSpPr/>
          <p:nvPr/>
        </p:nvSpPr>
        <p:spPr>
          <a:xfrm rot="900000">
            <a:off x="5899782" y="1282101"/>
            <a:ext cx="3842742" cy="6178450"/>
          </a:xfrm>
          <a:custGeom>
            <a:avLst/>
            <a:gdLst/>
            <a:ahLst/>
            <a:cxnLst/>
            <a:rect l="l" t="t" r="r" b="b"/>
            <a:pathLst>
              <a:path w="3842742" h="6178450">
                <a:moveTo>
                  <a:pt x="50137" y="6451"/>
                </a:moveTo>
                <a:cubicBezTo>
                  <a:pt x="59958" y="2297"/>
                  <a:pt x="70756" y="0"/>
                  <a:pt x="82090" y="0"/>
                </a:cubicBezTo>
                <a:lnTo>
                  <a:pt x="2463128" y="0"/>
                </a:lnTo>
                <a:lnTo>
                  <a:pt x="3842742" y="5148790"/>
                </a:lnTo>
                <a:lnTo>
                  <a:pt x="0" y="6178450"/>
                </a:lnTo>
                <a:lnTo>
                  <a:pt x="0" y="82090"/>
                </a:lnTo>
                <a:cubicBezTo>
                  <a:pt x="0" y="48087"/>
                  <a:pt x="20674" y="18913"/>
                  <a:pt x="50137" y="6451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4500000">
            <a:off x="4578273" y="2744935"/>
            <a:ext cx="5036383" cy="1997131"/>
          </a:xfrm>
        </p:spPr>
        <p:txBody>
          <a:bodyPr anchor="t">
            <a:normAutofit/>
          </a:bodyPr>
          <a:lstStyle>
            <a:lvl1pPr algn="r">
              <a:defRPr sz="4400" b="0"/>
            </a:lvl1pPr>
          </a:lstStyle>
          <a:p>
            <a:r>
              <a:rPr lang="es-ES_tradnl" smtClean="0"/>
              <a:t>Clic para editar título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900000">
            <a:off x="1507529" y="615731"/>
            <a:ext cx="4323504" cy="3294418"/>
          </a:xfrm>
          <a:prstGeom prst="roundRect">
            <a:avLst>
              <a:gd name="adj" fmla="val 4992"/>
            </a:avLst>
          </a:prstGeom>
          <a:ln w="19050">
            <a:solidFill>
              <a:schemeClr val="tx1"/>
            </a:solidFill>
          </a:ln>
          <a:effectLst>
            <a:innerShdw blurRad="101600" dir="13500000">
              <a:prstClr val="black">
                <a:alpha val="70000"/>
              </a:prstClr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_tradnl" smtClean="0"/>
              <a:t>Arrastre la imagen al marcador de posición o haga clic en el icono para agregar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900000">
            <a:off x="822789" y="4161126"/>
            <a:ext cx="4310915" cy="1203540"/>
          </a:xfrm>
        </p:spPr>
        <p:txBody>
          <a:bodyPr anchor="t">
            <a:norm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900000">
            <a:off x="6992395" y="571255"/>
            <a:ext cx="1524000" cy="365125"/>
          </a:xfrm>
        </p:spPr>
        <p:txBody>
          <a:bodyPr/>
          <a:lstStyle>
            <a:lvl1pPr algn="l">
              <a:defRPr/>
            </a:lvl1pPr>
          </a:lstStyle>
          <a:p>
            <a:fld id="{2BEC5256-A1CB-5949-B30E-33E6E692B201}" type="datetimeFigureOut">
              <a:rPr lang="es-ES" smtClean="0"/>
              <a:pPr/>
              <a:t>05/03/2021</a:t>
            </a:fld>
            <a:endParaRPr lang="es-ES_trad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900000">
            <a:off x="647292" y="5162531"/>
            <a:ext cx="2977453" cy="365125"/>
          </a:xfrm>
        </p:spPr>
        <p:txBody>
          <a:bodyPr/>
          <a:lstStyle>
            <a:lvl1pPr algn="l">
              <a:defRPr/>
            </a:lvl1pPr>
          </a:lstStyle>
          <a:p>
            <a:endParaRPr lang="es-ES_trad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900000">
            <a:off x="7046470" y="391054"/>
            <a:ext cx="1963187" cy="365125"/>
          </a:xfrm>
        </p:spPr>
        <p:txBody>
          <a:bodyPr/>
          <a:lstStyle>
            <a:lvl1pPr algn="l">
              <a:defRPr/>
            </a:lvl1pPr>
          </a:lstStyle>
          <a:p>
            <a:fld id="{6ABADE93-C168-9A44-9A8E-4D998DB62409}" type="slidenum">
              <a:rPr lang="es-ES_tradnl" smtClean="0"/>
              <a:pPr/>
              <a:t>‹Nº›</a:t>
            </a:fld>
            <a:endParaRPr lang="es-ES_tradnl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Scan1080Base.png"/>
          <p:cNvPicPr>
            <a:picLocks noChangeAspect="1"/>
          </p:cNvPicPr>
          <p:nvPr/>
        </p:nvPicPr>
        <p:blipFill>
          <a:blip r:embed="rId13" cstate="print">
            <a:lum bright="-38000"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 rot="-5400000">
            <a:off x="-673455" y="2807056"/>
            <a:ext cx="5320597" cy="184008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s-ES_tradnl" smtClean="0"/>
              <a:t>Clic para editar título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57600" y="990600"/>
            <a:ext cx="5027024" cy="47833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162800" y="6096001"/>
            <a:ext cx="1524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effectLst/>
              </a:defRPr>
            </a:lvl1pPr>
          </a:lstStyle>
          <a:p>
            <a:fld id="{2BEC5256-A1CB-5949-B30E-33E6E692B201}" type="datetimeFigureOut">
              <a:rPr lang="es-ES" smtClean="0"/>
              <a:pPr/>
              <a:t>05/03/2021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096001"/>
            <a:ext cx="3124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3047" y="53249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BADE93-C168-9A44-9A8E-4D998DB62409}" type="slidenum">
              <a:rPr lang="es-ES_tradnl" smtClean="0"/>
              <a:pPr/>
              <a:t>‹Nº›</a:t>
            </a:fld>
            <a:endParaRPr lang="es-ES_tradnl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>
    <p:fade/>
  </p:transition>
  <p:timing>
    <p:tnLst>
      <p:par>
        <p:cTn id="1" dur="indefinite" restart="never" nodeType="tmRoot"/>
      </p:par>
    </p:tnLst>
  </p:timing>
  <p:txStyles>
    <p:titleStyle>
      <a:lvl1pPr algn="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65760" indent="-365760" algn="l" defTabSz="914400" rtl="0" eaLnBrk="1" latinLnBrk="0" hangingPunct="1">
        <a:spcBef>
          <a:spcPct val="20000"/>
        </a:spcBef>
        <a:spcAft>
          <a:spcPts val="600"/>
        </a:spcAft>
        <a:buSzPct val="140000"/>
        <a:buFont typeface="Wingdings" pitchFamily="2" charset="2"/>
        <a:buChar char=""/>
        <a:defRPr sz="28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1pPr>
      <a:lvl2pPr marL="731520" indent="-365760" algn="l" defTabSz="914400" rtl="0" eaLnBrk="1" latinLnBrk="0" hangingPunct="1">
        <a:spcBef>
          <a:spcPct val="20000"/>
        </a:spcBef>
        <a:spcAft>
          <a:spcPts val="600"/>
        </a:spcAft>
        <a:buSzPct val="140000"/>
        <a:buFont typeface="Wingdings" pitchFamily="2" charset="2"/>
        <a:buChar char=""/>
        <a:defRPr sz="2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2pPr>
      <a:lvl3pPr marL="1097280" indent="-320040" algn="l" defTabSz="914400" rtl="0" eaLnBrk="1" latinLnBrk="0" hangingPunct="1">
        <a:spcBef>
          <a:spcPct val="20000"/>
        </a:spcBef>
        <a:spcAft>
          <a:spcPts val="600"/>
        </a:spcAft>
        <a:buSzPct val="140000"/>
        <a:buFont typeface="Wingdings" pitchFamily="2" charset="2"/>
        <a:buChar char=""/>
        <a:defRPr sz="20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3pPr>
      <a:lvl4pPr marL="1371600" indent="-274320" algn="l" defTabSz="914400" rtl="0" eaLnBrk="1" latinLnBrk="0" hangingPunct="1">
        <a:spcBef>
          <a:spcPct val="20000"/>
        </a:spcBef>
        <a:spcAft>
          <a:spcPts val="600"/>
        </a:spcAft>
        <a:buSzPct val="140000"/>
        <a:buFont typeface="Wingdings" pitchFamily="2" charset="2"/>
        <a:buChar char=""/>
        <a:defRPr sz="18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4pPr>
      <a:lvl5pPr marL="1645920" indent="-274320" algn="l" defTabSz="914400" rtl="0" eaLnBrk="1" latinLnBrk="0" hangingPunct="1">
        <a:spcBef>
          <a:spcPct val="20000"/>
        </a:spcBef>
        <a:spcAft>
          <a:spcPts val="600"/>
        </a:spcAft>
        <a:buSzPct val="140000"/>
        <a:buFont typeface="Wingdings" pitchFamily="2" charset="2"/>
        <a:buChar char=""/>
        <a:defRPr sz="18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5pPr>
      <a:lvl6pPr marL="1920240" indent="-228600" algn="l" defTabSz="914400" rtl="0" eaLnBrk="1" latinLnBrk="0" hangingPunct="1">
        <a:spcBef>
          <a:spcPts val="24"/>
        </a:spcBef>
        <a:spcAft>
          <a:spcPts val="600"/>
        </a:spcAft>
        <a:buClrTx/>
        <a:buSzPct val="130000"/>
        <a:buFont typeface="Wingdings" pitchFamily="2" charset="2"/>
        <a:buChar char=""/>
        <a:defRPr sz="16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6pPr>
      <a:lvl7pPr marL="2194560" indent="-228600" algn="l" defTabSz="914400" rtl="0" eaLnBrk="1" latinLnBrk="0" hangingPunct="1">
        <a:spcBef>
          <a:spcPts val="24"/>
        </a:spcBef>
        <a:spcAft>
          <a:spcPts val="600"/>
        </a:spcAft>
        <a:buClrTx/>
        <a:buSzPct val="130000"/>
        <a:buFont typeface="Wingdings" pitchFamily="2" charset="2"/>
        <a:buChar char=""/>
        <a:defRPr sz="16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7pPr>
      <a:lvl8pPr marL="2468880" indent="-228600" algn="l" defTabSz="914400" rtl="0" eaLnBrk="1" latinLnBrk="0" hangingPunct="1">
        <a:spcBef>
          <a:spcPts val="24"/>
        </a:spcBef>
        <a:spcAft>
          <a:spcPts val="600"/>
        </a:spcAft>
        <a:buClrTx/>
        <a:buSzPct val="130000"/>
        <a:buFont typeface="Wingdings" pitchFamily="2" charset="2"/>
        <a:buChar char=""/>
        <a:defRPr sz="16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24"/>
        </a:spcBef>
        <a:spcAft>
          <a:spcPts val="600"/>
        </a:spcAft>
        <a:buClrTx/>
        <a:buSzPct val="130000"/>
        <a:buFont typeface="Wingdings" pitchFamily="2" charset="2"/>
        <a:buChar char=""/>
        <a:defRPr sz="16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8.xml"/><Relationship Id="rId2" Type="http://schemas.openxmlformats.org/officeDocument/2006/relationships/slide" Target="slide3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57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0.png"/><Relationship Id="rId1" Type="http://schemas.openxmlformats.org/officeDocument/2006/relationships/slideLayout" Target="../slideLayouts/slideLayout7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6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6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7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7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7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75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slide" Target="slide2.xml"/><Relationship Id="rId3" Type="http://schemas.openxmlformats.org/officeDocument/2006/relationships/slide" Target="slide15.xml"/><Relationship Id="rId7" Type="http://schemas.openxmlformats.org/officeDocument/2006/relationships/slide" Target="slide45.xml"/><Relationship Id="rId2" Type="http://schemas.openxmlformats.org/officeDocument/2006/relationships/slide" Target="slide9.xml"/><Relationship Id="rId1" Type="http://schemas.openxmlformats.org/officeDocument/2006/relationships/slideLayout" Target="../slideLayouts/slideLayout7.xml"/><Relationship Id="rId6" Type="http://schemas.openxmlformats.org/officeDocument/2006/relationships/slide" Target="slide37.xml"/><Relationship Id="rId5" Type="http://schemas.openxmlformats.org/officeDocument/2006/relationships/slide" Target="slide19.xml"/><Relationship Id="rId4" Type="http://schemas.openxmlformats.org/officeDocument/2006/relationships/slide" Target="slide1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 rot="-900000">
            <a:off x="796633" y="3304865"/>
            <a:ext cx="5985159" cy="2425544"/>
          </a:xfrm>
        </p:spPr>
        <p:txBody>
          <a:bodyPr>
            <a:normAutofit/>
          </a:bodyPr>
          <a:lstStyle/>
          <a:p>
            <a:r>
              <a:rPr lang="es-ES_tradnl" dirty="0" smtClean="0"/>
              <a:t>Formas de la Ecuación de la Recta</a:t>
            </a: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129517024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1908697" y="460374"/>
            <a:ext cx="528367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Forma Canónica</a:t>
            </a:r>
            <a:endParaRPr lang="es-ES_tradnl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skerville Old Face" pitchFamily="18" charset="0"/>
            </a:endParaRPr>
          </a:p>
        </p:txBody>
      </p:sp>
      <p:cxnSp>
        <p:nvCxnSpPr>
          <p:cNvPr id="4" name="3 Conector recto"/>
          <p:cNvCxnSpPr/>
          <p:nvPr/>
        </p:nvCxnSpPr>
        <p:spPr>
          <a:xfrm rot="16200000" flipH="1">
            <a:off x="2033516" y="4121624"/>
            <a:ext cx="4339988" cy="27296"/>
          </a:xfrm>
          <a:prstGeom prst="line">
            <a:avLst/>
          </a:prstGeom>
          <a:ln w="317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6 Conector recto"/>
          <p:cNvCxnSpPr/>
          <p:nvPr/>
        </p:nvCxnSpPr>
        <p:spPr>
          <a:xfrm>
            <a:off x="2019869" y="4121624"/>
            <a:ext cx="4353635" cy="1588"/>
          </a:xfrm>
          <a:prstGeom prst="line">
            <a:avLst/>
          </a:prstGeom>
          <a:ln w="317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7 Elipse"/>
          <p:cNvSpPr/>
          <p:nvPr/>
        </p:nvSpPr>
        <p:spPr>
          <a:xfrm>
            <a:off x="5163292" y="3497036"/>
            <a:ext cx="133177" cy="135652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9" name="8 Elipse"/>
          <p:cNvSpPr/>
          <p:nvPr/>
        </p:nvSpPr>
        <p:spPr>
          <a:xfrm>
            <a:off x="4477729" y="2271210"/>
            <a:ext cx="133177" cy="135652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cxnSp>
        <p:nvCxnSpPr>
          <p:cNvPr id="11" name="10 Conector recto"/>
          <p:cNvCxnSpPr/>
          <p:nvPr/>
        </p:nvCxnSpPr>
        <p:spPr>
          <a:xfrm rot="16200000" flipH="1">
            <a:off x="3586513" y="2276696"/>
            <a:ext cx="2691963" cy="1527948"/>
          </a:xfrm>
          <a:prstGeom prst="line">
            <a:avLst/>
          </a:prstGeom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19 CuadroTexto"/>
          <p:cNvSpPr txBox="1"/>
          <p:nvPr/>
        </p:nvSpPr>
        <p:spPr>
          <a:xfrm>
            <a:off x="5795682" y="1976717"/>
            <a:ext cx="33483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Nuestra recta “L”, pasa por los puntos</a:t>
            </a:r>
            <a:r>
              <a:rPr lang="es-E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 y Q</a:t>
            </a:r>
          </a:p>
        </p:txBody>
      </p:sp>
      <p:sp>
        <p:nvSpPr>
          <p:cNvPr id="21" name="20 CuadroTexto"/>
          <p:cNvSpPr txBox="1"/>
          <p:nvPr/>
        </p:nvSpPr>
        <p:spPr>
          <a:xfrm>
            <a:off x="6400800" y="3953436"/>
            <a:ext cx="2689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solidFill>
                  <a:schemeClr val="bg1"/>
                </a:solidFill>
              </a:rPr>
              <a:t>X</a:t>
            </a:r>
            <a:endParaRPr lang="es-ES" dirty="0">
              <a:solidFill>
                <a:schemeClr val="bg1"/>
              </a:solidFill>
            </a:endParaRPr>
          </a:p>
        </p:txBody>
      </p:sp>
      <p:sp>
        <p:nvSpPr>
          <p:cNvPr id="22" name="21 CuadroTexto"/>
          <p:cNvSpPr txBox="1"/>
          <p:nvPr/>
        </p:nvSpPr>
        <p:spPr>
          <a:xfrm>
            <a:off x="4043083" y="1586753"/>
            <a:ext cx="3047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solidFill>
                  <a:schemeClr val="bg1"/>
                </a:solidFill>
              </a:rPr>
              <a:t>Y</a:t>
            </a:r>
            <a:endParaRPr lang="es-ES" dirty="0">
              <a:solidFill>
                <a:schemeClr val="bg1"/>
              </a:solidFill>
            </a:endParaRPr>
          </a:p>
        </p:txBody>
      </p:sp>
      <p:sp>
        <p:nvSpPr>
          <p:cNvPr id="24" name="23 CuadroTexto"/>
          <p:cNvSpPr txBox="1"/>
          <p:nvPr/>
        </p:nvSpPr>
        <p:spPr>
          <a:xfrm>
            <a:off x="1241946" y="2306471"/>
            <a:ext cx="17469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Aplicación:</a:t>
            </a:r>
            <a:endParaRPr lang="es-E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5" name="24 CuadroTexto"/>
          <p:cNvSpPr txBox="1"/>
          <p:nvPr/>
        </p:nvSpPr>
        <p:spPr>
          <a:xfrm>
            <a:off x="4623216" y="2095969"/>
            <a:ext cx="317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</a:t>
            </a:r>
            <a:endParaRPr lang="es-E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6" name="25 CuadroTexto"/>
          <p:cNvSpPr txBox="1"/>
          <p:nvPr/>
        </p:nvSpPr>
        <p:spPr>
          <a:xfrm>
            <a:off x="4845884" y="3576715"/>
            <a:ext cx="4646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</a:t>
            </a:r>
            <a:endParaRPr lang="es-E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7" name="26 CuadroTexto"/>
          <p:cNvSpPr txBox="1"/>
          <p:nvPr/>
        </p:nvSpPr>
        <p:spPr>
          <a:xfrm>
            <a:off x="209862" y="6250898"/>
            <a:ext cx="76161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*P y Q, Son puntos, donde P = (1,6) y Q = (3,2), Trabajaremos con ellos</a:t>
            </a:r>
            <a:endParaRPr lang="es-E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8" name="27 CuadroTexto"/>
          <p:cNvSpPr txBox="1"/>
          <p:nvPr/>
        </p:nvSpPr>
        <p:spPr>
          <a:xfrm>
            <a:off x="5605286" y="5593902"/>
            <a:ext cx="3048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</a:t>
            </a:r>
            <a:endParaRPr lang="es-E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6" name="15 CuadroTexto"/>
          <p:cNvSpPr txBox="1"/>
          <p:nvPr/>
        </p:nvSpPr>
        <p:spPr>
          <a:xfrm>
            <a:off x="0" y="0"/>
            <a:ext cx="1383649" cy="2923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300" dirty="0" smtClean="0">
                <a:hlinkClick r:id="rId3" action="ppaction://hlinksldjump"/>
              </a:rPr>
              <a:t>Volver al Índice</a:t>
            </a:r>
            <a:endParaRPr lang="es-ES" sz="1300" dirty="0"/>
          </a:p>
        </p:txBody>
      </p:sp>
      <p:sp>
        <p:nvSpPr>
          <p:cNvPr id="17" name="16 Rectángulo"/>
          <p:cNvSpPr/>
          <p:nvPr/>
        </p:nvSpPr>
        <p:spPr>
          <a:xfrm>
            <a:off x="0" y="0"/>
            <a:ext cx="1379095" cy="314793"/>
          </a:xfrm>
          <a:prstGeom prst="rect">
            <a:avLst/>
          </a:prstGeom>
          <a:noFill/>
          <a:ln>
            <a:solidFill>
              <a:schemeClr val="tx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00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0"/>
                            </p:stCondLst>
                            <p:childTnLst>
                              <p:par>
                                <p:cTn id="37" presetID="10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6000"/>
                            </p:stCondLst>
                            <p:childTnLst>
                              <p:par>
                                <p:cTn id="41" presetID="42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4.81481E-6 L 0.00121 -0.15024 " pathEditMode="relative" rAng="0" ptsTypes="AA">
                                      <p:cBhvr>
                                        <p:cTn id="42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0" y="-75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7000"/>
                            </p:stCondLst>
                            <p:childTnLst>
                              <p:par>
                                <p:cTn id="4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8000"/>
                            </p:stCondLst>
                            <p:childTnLst>
                              <p:par>
                                <p:cTn id="4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9000"/>
                            </p:stCondLst>
                            <p:childTnLst>
                              <p:par>
                                <p:cTn id="5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21" grpId="0"/>
      <p:bldP spid="22" grpId="0"/>
      <p:bldP spid="25" grpId="0"/>
      <p:bldP spid="26" grpId="0"/>
      <p:bldP spid="28" grpId="0"/>
      <p:bldP spid="28" grpId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1908697" y="460374"/>
            <a:ext cx="528367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Forma Canónica</a:t>
            </a:r>
            <a:endParaRPr lang="es-ES_tradnl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skerville Old Face" pitchFamily="18" charset="0"/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3289110" y="2770497"/>
            <a:ext cx="219729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000" dirty="0" smtClean="0">
                <a:latin typeface="Baskerville Old Face" pitchFamily="18" charset="0"/>
              </a:rPr>
              <a:t>m   = </a:t>
            </a:r>
            <a:r>
              <a:rPr lang="es-ES" sz="3000" dirty="0" smtClean="0">
                <a:latin typeface="Verdana"/>
              </a:rPr>
              <a:t>∆</a:t>
            </a:r>
            <a:r>
              <a:rPr lang="es-ES" sz="4000" dirty="0" smtClean="0">
                <a:latin typeface="Baskerville Old Face" pitchFamily="18" charset="0"/>
              </a:rPr>
              <a:t>Y</a:t>
            </a:r>
          </a:p>
          <a:p>
            <a:r>
              <a:rPr lang="es-ES" sz="4000" dirty="0" smtClean="0">
                <a:latin typeface="Baskerville Old Face" pitchFamily="18" charset="0"/>
              </a:rPr>
              <a:t>         </a:t>
            </a:r>
            <a:r>
              <a:rPr lang="es-ES" sz="3000" dirty="0" smtClean="0">
                <a:latin typeface="Verdana"/>
              </a:rPr>
              <a:t>∆</a:t>
            </a:r>
            <a:r>
              <a:rPr lang="es-ES" sz="4000" dirty="0" smtClean="0">
                <a:latin typeface="Baskerville Old Face" pitchFamily="18" charset="0"/>
              </a:rPr>
              <a:t>X</a:t>
            </a:r>
            <a:endParaRPr lang="es-ES" sz="4000" dirty="0">
              <a:latin typeface="Baskerville Old Face" pitchFamily="18" charset="0"/>
            </a:endParaRPr>
          </a:p>
        </p:txBody>
      </p:sp>
      <p:cxnSp>
        <p:nvCxnSpPr>
          <p:cNvPr id="5" name="4 Conector recto"/>
          <p:cNvCxnSpPr/>
          <p:nvPr/>
        </p:nvCxnSpPr>
        <p:spPr>
          <a:xfrm>
            <a:off x="4640238" y="3413528"/>
            <a:ext cx="382138" cy="1588"/>
          </a:xfrm>
          <a:prstGeom prst="lin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5 Rectángulo redondeado"/>
          <p:cNvSpPr/>
          <p:nvPr/>
        </p:nvSpPr>
        <p:spPr>
          <a:xfrm>
            <a:off x="3248168" y="2756848"/>
            <a:ext cx="2183642" cy="1296538"/>
          </a:xfrm>
          <a:prstGeom prst="roundRect">
            <a:avLst/>
          </a:prstGeom>
          <a:solidFill>
            <a:schemeClr val="accent6">
              <a:lumMod val="20000"/>
              <a:lumOff val="80000"/>
              <a:alpha val="25000"/>
            </a:schemeClr>
          </a:solidFill>
          <a:ln>
            <a:solidFill>
              <a:schemeClr val="accent1">
                <a:shade val="50000"/>
                <a:shade val="75000"/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" name="6 CuadroTexto"/>
          <p:cNvSpPr txBox="1"/>
          <p:nvPr/>
        </p:nvSpPr>
        <p:spPr>
          <a:xfrm>
            <a:off x="1241946" y="2306471"/>
            <a:ext cx="193596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Respecto a la pendiente,</a:t>
            </a:r>
          </a:p>
          <a:p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Sabemos que:</a:t>
            </a:r>
            <a:endParaRPr lang="es-E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0" y="0"/>
            <a:ext cx="1383649" cy="2923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300" dirty="0" smtClean="0">
                <a:hlinkClick r:id="rId2" action="ppaction://hlinksldjump"/>
              </a:rPr>
              <a:t>Volver al Índice</a:t>
            </a:r>
            <a:endParaRPr lang="es-ES" sz="1300" dirty="0"/>
          </a:p>
        </p:txBody>
      </p:sp>
      <p:sp>
        <p:nvSpPr>
          <p:cNvPr id="9" name="8 Rectángulo"/>
          <p:cNvSpPr/>
          <p:nvPr/>
        </p:nvSpPr>
        <p:spPr>
          <a:xfrm>
            <a:off x="0" y="0"/>
            <a:ext cx="1379095" cy="314793"/>
          </a:xfrm>
          <a:prstGeom prst="rect">
            <a:avLst/>
          </a:prstGeom>
          <a:noFill/>
          <a:ln>
            <a:solidFill>
              <a:schemeClr val="tx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1908697" y="460374"/>
            <a:ext cx="528367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Forma Canónica</a:t>
            </a:r>
            <a:endParaRPr lang="es-ES_tradnl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skerville Old Face" pitchFamily="18" charset="0"/>
            </a:endParaRPr>
          </a:p>
        </p:txBody>
      </p:sp>
      <p:sp>
        <p:nvSpPr>
          <p:cNvPr id="3" name="2 CuadroTexto"/>
          <p:cNvSpPr txBox="1"/>
          <p:nvPr/>
        </p:nvSpPr>
        <p:spPr>
          <a:xfrm>
            <a:off x="914400" y="1978702"/>
            <a:ext cx="12234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/>
              <a:t>Entonces:</a:t>
            </a:r>
            <a:endParaRPr lang="es-ES" dirty="0"/>
          </a:p>
        </p:txBody>
      </p:sp>
      <p:sp>
        <p:nvSpPr>
          <p:cNvPr id="4" name="3 CuadroTexto"/>
          <p:cNvSpPr txBox="1"/>
          <p:nvPr/>
        </p:nvSpPr>
        <p:spPr>
          <a:xfrm>
            <a:off x="3312825" y="2803160"/>
            <a:ext cx="229349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m = 6 - 2</a:t>
            </a:r>
          </a:p>
          <a:p>
            <a:r>
              <a:rPr lang="es-E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       1 - 3</a:t>
            </a:r>
            <a:endParaRPr lang="es-E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skerville Old Face" pitchFamily="18" charset="0"/>
            </a:endParaRPr>
          </a:p>
        </p:txBody>
      </p:sp>
      <p:cxnSp>
        <p:nvCxnSpPr>
          <p:cNvPr id="6" name="5 Conector recto"/>
          <p:cNvCxnSpPr/>
          <p:nvPr/>
        </p:nvCxnSpPr>
        <p:spPr>
          <a:xfrm>
            <a:off x="4272197" y="3447738"/>
            <a:ext cx="869429" cy="1588"/>
          </a:xfrm>
          <a:prstGeom prst="line">
            <a:avLst/>
          </a:prstGeom>
          <a:ln w="317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6 CuadroTexto"/>
          <p:cNvSpPr txBox="1"/>
          <p:nvPr/>
        </p:nvSpPr>
        <p:spPr>
          <a:xfrm>
            <a:off x="0" y="0"/>
            <a:ext cx="1383649" cy="2923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300" dirty="0" smtClean="0">
                <a:hlinkClick r:id="rId2" action="ppaction://hlinksldjump"/>
              </a:rPr>
              <a:t>Volver al Índice</a:t>
            </a:r>
            <a:endParaRPr lang="es-ES" sz="1300" dirty="0"/>
          </a:p>
        </p:txBody>
      </p:sp>
      <p:sp>
        <p:nvSpPr>
          <p:cNvPr id="8" name="7 Rectángulo"/>
          <p:cNvSpPr/>
          <p:nvPr/>
        </p:nvSpPr>
        <p:spPr>
          <a:xfrm>
            <a:off x="0" y="0"/>
            <a:ext cx="1379095" cy="314793"/>
          </a:xfrm>
          <a:prstGeom prst="rect">
            <a:avLst/>
          </a:prstGeom>
          <a:noFill/>
          <a:ln>
            <a:solidFill>
              <a:schemeClr val="tx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1908697" y="460374"/>
            <a:ext cx="528367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Forma Canónica</a:t>
            </a:r>
            <a:endParaRPr lang="es-ES_tradnl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skerville Old Face" pitchFamily="18" charset="0"/>
            </a:endParaRPr>
          </a:p>
        </p:txBody>
      </p:sp>
      <p:sp>
        <p:nvSpPr>
          <p:cNvPr id="3" name="2 CuadroTexto"/>
          <p:cNvSpPr txBox="1"/>
          <p:nvPr/>
        </p:nvSpPr>
        <p:spPr>
          <a:xfrm>
            <a:off x="914400" y="1978702"/>
            <a:ext cx="12234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Entonces:</a:t>
            </a:r>
            <a:endParaRPr lang="es-E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3312825" y="2803160"/>
            <a:ext cx="113217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m =</a:t>
            </a:r>
            <a:endParaRPr lang="es-E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skerville Old Face" pitchFamily="18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4330700" y="2794000"/>
            <a:ext cx="56457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-2</a:t>
            </a:r>
            <a:endParaRPr lang="es-E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skerville Old Face" pitchFamily="18" charset="0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0" y="0"/>
            <a:ext cx="1383649" cy="2923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300" dirty="0" smtClean="0">
                <a:hlinkClick r:id="rId2" action="ppaction://hlinksldjump"/>
              </a:rPr>
              <a:t>Volver al Índice</a:t>
            </a:r>
            <a:endParaRPr lang="es-ES" sz="1300" dirty="0"/>
          </a:p>
        </p:txBody>
      </p:sp>
      <p:sp>
        <p:nvSpPr>
          <p:cNvPr id="8" name="7 Rectángulo"/>
          <p:cNvSpPr/>
          <p:nvPr/>
        </p:nvSpPr>
        <p:spPr>
          <a:xfrm>
            <a:off x="0" y="0"/>
            <a:ext cx="1379095" cy="314793"/>
          </a:xfrm>
          <a:prstGeom prst="rect">
            <a:avLst/>
          </a:prstGeom>
          <a:noFill/>
          <a:ln>
            <a:solidFill>
              <a:schemeClr val="tx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1908697" y="460374"/>
            <a:ext cx="528367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Forma Canónica</a:t>
            </a:r>
            <a:endParaRPr lang="es-ES_tradnl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skerville Old Face" pitchFamily="18" charset="0"/>
            </a:endParaRPr>
          </a:p>
        </p:txBody>
      </p:sp>
      <p:sp>
        <p:nvSpPr>
          <p:cNvPr id="3" name="2 CuadroTexto"/>
          <p:cNvSpPr txBox="1"/>
          <p:nvPr/>
        </p:nvSpPr>
        <p:spPr>
          <a:xfrm>
            <a:off x="2518348" y="1828800"/>
            <a:ext cx="344773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Teniendo los puntos (</a:t>
            </a:r>
            <a:r>
              <a:rPr lang="es-E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Xo</a:t>
            </a: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Yo) y la pendiente “m”, reemplazados en la Ecuación quedaría como:</a:t>
            </a:r>
            <a:endParaRPr lang="es-E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3031144" y="3509936"/>
            <a:ext cx="2620147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5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Y-Yo = m(X – </a:t>
            </a:r>
            <a:r>
              <a:rPr lang="es-ES" sz="25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Xo</a:t>
            </a:r>
            <a:r>
              <a:rPr lang="es-ES" sz="25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)</a:t>
            </a:r>
            <a:endParaRPr lang="es-ES" sz="25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skerville Old Face" pitchFamily="18" charset="0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2758190" y="4499286"/>
            <a:ext cx="32078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Y-6 = -2(X – 1)</a:t>
            </a:r>
            <a:endParaRPr lang="es-E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skerville Old Face" pitchFamily="18" charset="0"/>
            </a:endParaRPr>
          </a:p>
        </p:txBody>
      </p:sp>
      <p:sp>
        <p:nvSpPr>
          <p:cNvPr id="9" name="8 Rectángulo redondeado"/>
          <p:cNvSpPr/>
          <p:nvPr/>
        </p:nvSpPr>
        <p:spPr>
          <a:xfrm>
            <a:off x="2790561" y="4426039"/>
            <a:ext cx="3107662" cy="899411"/>
          </a:xfrm>
          <a:prstGeom prst="roundRect">
            <a:avLst/>
          </a:prstGeom>
          <a:solidFill>
            <a:schemeClr val="accent6">
              <a:lumMod val="20000"/>
              <a:lumOff val="80000"/>
              <a:alpha val="25000"/>
            </a:schemeClr>
          </a:solidFill>
          <a:ln>
            <a:solidFill>
              <a:schemeClr val="accent1">
                <a:shade val="50000"/>
                <a:shade val="75000"/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10" name="9 Imagen" descr="Recta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8409" y="4647710"/>
            <a:ext cx="2285591" cy="2210290"/>
          </a:xfrm>
          <a:prstGeom prst="rect">
            <a:avLst/>
          </a:prstGeom>
        </p:spPr>
      </p:pic>
      <p:sp>
        <p:nvSpPr>
          <p:cNvPr id="8" name="7 Rectángulo redondeado"/>
          <p:cNvSpPr/>
          <p:nvPr/>
        </p:nvSpPr>
        <p:spPr>
          <a:xfrm>
            <a:off x="6854158" y="4615924"/>
            <a:ext cx="2289842" cy="2266790"/>
          </a:xfrm>
          <a:prstGeom prst="roundRect">
            <a:avLst/>
          </a:prstGeom>
          <a:solidFill>
            <a:schemeClr val="accent2">
              <a:lumMod val="40000"/>
              <a:lumOff val="60000"/>
              <a:alpha val="7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" name="10 CuadroTexto"/>
          <p:cNvSpPr txBox="1"/>
          <p:nvPr/>
        </p:nvSpPr>
        <p:spPr>
          <a:xfrm>
            <a:off x="0" y="0"/>
            <a:ext cx="1383649" cy="2923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300" dirty="0" smtClean="0">
                <a:hlinkClick r:id="rId3" action="ppaction://hlinksldjump"/>
              </a:rPr>
              <a:t>Volver al Índice</a:t>
            </a:r>
            <a:endParaRPr lang="es-ES" sz="1300" dirty="0"/>
          </a:p>
        </p:txBody>
      </p:sp>
      <p:sp>
        <p:nvSpPr>
          <p:cNvPr id="12" name="11 Rectángulo"/>
          <p:cNvSpPr/>
          <p:nvPr/>
        </p:nvSpPr>
        <p:spPr>
          <a:xfrm>
            <a:off x="0" y="0"/>
            <a:ext cx="1379095" cy="314793"/>
          </a:xfrm>
          <a:prstGeom prst="rect">
            <a:avLst/>
          </a:prstGeom>
          <a:noFill/>
          <a:ln>
            <a:solidFill>
              <a:schemeClr val="tx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7" grpId="0"/>
      <p:bldP spid="9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1908697" y="460374"/>
            <a:ext cx="528367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Forma General</a:t>
            </a:r>
            <a:endParaRPr lang="es-ES_tradnl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skerville Old Face" pitchFamily="18" charset="0"/>
            </a:endParaRPr>
          </a:p>
        </p:txBody>
      </p:sp>
      <p:sp>
        <p:nvSpPr>
          <p:cNvPr id="3" name="2 CuadroTexto"/>
          <p:cNvSpPr txBox="1"/>
          <p:nvPr/>
        </p:nvSpPr>
        <p:spPr>
          <a:xfrm>
            <a:off x="1241946" y="2306471"/>
            <a:ext cx="17469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 Expresa:</a:t>
            </a:r>
            <a:endParaRPr lang="es-E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2458386" y="3387778"/>
            <a:ext cx="364261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Ax</a:t>
            </a:r>
            <a:r>
              <a:rPr lang="es-E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 + </a:t>
            </a:r>
            <a:r>
              <a:rPr lang="es-ES" sz="4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By</a:t>
            </a:r>
            <a:r>
              <a:rPr lang="es-E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 + C = 0</a:t>
            </a:r>
            <a:endParaRPr lang="es-E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skerville Old Face" pitchFamily="18" charset="0"/>
            </a:endParaRPr>
          </a:p>
        </p:txBody>
      </p:sp>
      <p:sp>
        <p:nvSpPr>
          <p:cNvPr id="5" name="4 Rectángulo redondeado"/>
          <p:cNvSpPr/>
          <p:nvPr/>
        </p:nvSpPr>
        <p:spPr>
          <a:xfrm>
            <a:off x="2420593" y="3336575"/>
            <a:ext cx="3557367" cy="899411"/>
          </a:xfrm>
          <a:prstGeom prst="roundRect">
            <a:avLst/>
          </a:prstGeom>
          <a:solidFill>
            <a:schemeClr val="accent6">
              <a:lumMod val="20000"/>
              <a:lumOff val="80000"/>
              <a:alpha val="25000"/>
            </a:schemeClr>
          </a:solidFill>
          <a:ln>
            <a:solidFill>
              <a:schemeClr val="accent1">
                <a:shade val="50000"/>
                <a:shade val="75000"/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" name="7 Rectángulo redondeado"/>
          <p:cNvSpPr/>
          <p:nvPr/>
        </p:nvSpPr>
        <p:spPr>
          <a:xfrm>
            <a:off x="6854158" y="4591210"/>
            <a:ext cx="2289842" cy="2266790"/>
          </a:xfrm>
          <a:prstGeom prst="roundRect">
            <a:avLst/>
          </a:prstGeom>
          <a:solidFill>
            <a:schemeClr val="accent2">
              <a:lumMod val="40000"/>
              <a:lumOff val="60000"/>
              <a:alpha val="7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9" name="8 Imagen" descr="Recta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8409" y="4647710"/>
            <a:ext cx="2285591" cy="2210290"/>
          </a:xfrm>
          <a:prstGeom prst="rect">
            <a:avLst/>
          </a:prstGeom>
        </p:spPr>
      </p:pic>
      <p:sp>
        <p:nvSpPr>
          <p:cNvPr id="10" name="9 CuadroTexto"/>
          <p:cNvSpPr txBox="1"/>
          <p:nvPr/>
        </p:nvSpPr>
        <p:spPr>
          <a:xfrm>
            <a:off x="0" y="0"/>
            <a:ext cx="1383649" cy="2923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300" dirty="0" smtClean="0">
                <a:hlinkClick r:id="rId3" action="ppaction://hlinksldjump"/>
              </a:rPr>
              <a:t>Volver al Índice</a:t>
            </a:r>
            <a:endParaRPr lang="es-ES" sz="1300" dirty="0"/>
          </a:p>
        </p:txBody>
      </p:sp>
      <p:sp>
        <p:nvSpPr>
          <p:cNvPr id="11" name="10 Rectángulo"/>
          <p:cNvSpPr/>
          <p:nvPr/>
        </p:nvSpPr>
        <p:spPr>
          <a:xfrm>
            <a:off x="0" y="0"/>
            <a:ext cx="1379095" cy="314793"/>
          </a:xfrm>
          <a:prstGeom prst="rect">
            <a:avLst/>
          </a:prstGeom>
          <a:noFill/>
          <a:ln>
            <a:solidFill>
              <a:schemeClr val="tx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1908697" y="460374"/>
            <a:ext cx="528367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Forma General</a:t>
            </a:r>
            <a:endParaRPr lang="es-ES_tradnl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skerville Old Face" pitchFamily="18" charset="0"/>
            </a:endParaRPr>
          </a:p>
        </p:txBody>
      </p:sp>
      <p:sp>
        <p:nvSpPr>
          <p:cNvPr id="3" name="2 CuadroTexto"/>
          <p:cNvSpPr txBox="1"/>
          <p:nvPr/>
        </p:nvSpPr>
        <p:spPr>
          <a:xfrm>
            <a:off x="1241946" y="2306471"/>
            <a:ext cx="241565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Deducción desde la Forma Canónica</a:t>
            </a:r>
            <a:r>
              <a:rPr lang="es-ES" dirty="0" smtClean="0"/>
              <a:t>:</a:t>
            </a:r>
            <a:endParaRPr lang="es-ES" dirty="0"/>
          </a:p>
        </p:txBody>
      </p:sp>
      <p:sp>
        <p:nvSpPr>
          <p:cNvPr id="7" name="6 CuadroTexto"/>
          <p:cNvSpPr txBox="1"/>
          <p:nvPr/>
        </p:nvSpPr>
        <p:spPr>
          <a:xfrm>
            <a:off x="3327817" y="3434984"/>
            <a:ext cx="2128603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5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Y-6 = -2(X –1)</a:t>
            </a:r>
            <a:endParaRPr lang="es-ES" sz="25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skerville Old Face" pitchFamily="18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3387778" y="4122295"/>
            <a:ext cx="2053652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5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Y-6 = -2X +2</a:t>
            </a:r>
            <a:endParaRPr lang="es-ES" sz="25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skerville Old Face" pitchFamily="18" charset="0"/>
            </a:endParaRPr>
          </a:p>
        </p:txBody>
      </p:sp>
      <p:sp>
        <p:nvSpPr>
          <p:cNvPr id="10" name="9 CuadroTexto"/>
          <p:cNvSpPr txBox="1"/>
          <p:nvPr/>
        </p:nvSpPr>
        <p:spPr>
          <a:xfrm>
            <a:off x="3282846" y="4736143"/>
            <a:ext cx="2188564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5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Y-6 – 2 +2X = 0</a:t>
            </a:r>
            <a:endParaRPr lang="es-ES" sz="25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skerville Old Face" pitchFamily="18" charset="0"/>
            </a:endParaRPr>
          </a:p>
        </p:txBody>
      </p:sp>
      <p:sp>
        <p:nvSpPr>
          <p:cNvPr id="11" name="10 CuadroTexto"/>
          <p:cNvSpPr txBox="1"/>
          <p:nvPr/>
        </p:nvSpPr>
        <p:spPr>
          <a:xfrm>
            <a:off x="2938071" y="5471409"/>
            <a:ext cx="279275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Y +2X-8 = 0 </a:t>
            </a:r>
            <a:endParaRPr lang="es-E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skerville Old Face" pitchFamily="18" charset="0"/>
            </a:endParaRPr>
          </a:p>
        </p:txBody>
      </p:sp>
      <p:sp>
        <p:nvSpPr>
          <p:cNvPr id="12" name="11 Rectángulo redondeado"/>
          <p:cNvSpPr/>
          <p:nvPr/>
        </p:nvSpPr>
        <p:spPr>
          <a:xfrm>
            <a:off x="2513142" y="5396354"/>
            <a:ext cx="3557367" cy="899411"/>
          </a:xfrm>
          <a:prstGeom prst="roundRect">
            <a:avLst/>
          </a:prstGeom>
          <a:solidFill>
            <a:schemeClr val="accent6">
              <a:lumMod val="20000"/>
              <a:lumOff val="80000"/>
              <a:alpha val="25000"/>
            </a:schemeClr>
          </a:solidFill>
          <a:ln>
            <a:solidFill>
              <a:schemeClr val="accent1">
                <a:shade val="50000"/>
                <a:shade val="75000"/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13" name="12 Imagen" descr="Recta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8409" y="4673110"/>
            <a:ext cx="2285591" cy="2210290"/>
          </a:xfrm>
          <a:prstGeom prst="rect">
            <a:avLst/>
          </a:prstGeom>
        </p:spPr>
      </p:pic>
      <p:sp>
        <p:nvSpPr>
          <p:cNvPr id="14" name="13 Rectángulo redondeado"/>
          <p:cNvSpPr/>
          <p:nvPr/>
        </p:nvSpPr>
        <p:spPr>
          <a:xfrm>
            <a:off x="6854158" y="4591210"/>
            <a:ext cx="2289842" cy="2266790"/>
          </a:xfrm>
          <a:prstGeom prst="roundRect">
            <a:avLst/>
          </a:prstGeom>
          <a:solidFill>
            <a:schemeClr val="accent2">
              <a:lumMod val="40000"/>
              <a:lumOff val="60000"/>
              <a:alpha val="7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5" name="14 CuadroTexto"/>
          <p:cNvSpPr txBox="1"/>
          <p:nvPr/>
        </p:nvSpPr>
        <p:spPr>
          <a:xfrm>
            <a:off x="0" y="0"/>
            <a:ext cx="1383649" cy="2923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300" dirty="0" smtClean="0">
                <a:hlinkClick r:id="rId3" action="ppaction://hlinksldjump"/>
              </a:rPr>
              <a:t>Volver al Índice</a:t>
            </a:r>
            <a:endParaRPr lang="es-ES" sz="1300" dirty="0"/>
          </a:p>
        </p:txBody>
      </p:sp>
      <p:sp>
        <p:nvSpPr>
          <p:cNvPr id="16" name="15 Rectángulo"/>
          <p:cNvSpPr/>
          <p:nvPr/>
        </p:nvSpPr>
        <p:spPr>
          <a:xfrm>
            <a:off x="0" y="0"/>
            <a:ext cx="1379095" cy="314793"/>
          </a:xfrm>
          <a:prstGeom prst="rect">
            <a:avLst/>
          </a:prstGeom>
          <a:noFill/>
          <a:ln>
            <a:solidFill>
              <a:schemeClr val="tx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/>
      <p:bldP spid="10" grpId="0"/>
      <p:bldP spid="11" grpId="0"/>
      <p:bldP spid="12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1908697" y="460374"/>
            <a:ext cx="528367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Forma Principal</a:t>
            </a:r>
            <a:endParaRPr lang="es-ES_tradnl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skerville Old Face" pitchFamily="18" charset="0"/>
            </a:endParaRPr>
          </a:p>
        </p:txBody>
      </p:sp>
      <p:sp>
        <p:nvSpPr>
          <p:cNvPr id="3" name="2 CuadroTexto"/>
          <p:cNvSpPr txBox="1"/>
          <p:nvPr/>
        </p:nvSpPr>
        <p:spPr>
          <a:xfrm>
            <a:off x="1241946" y="2306471"/>
            <a:ext cx="17469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 Expresa:</a:t>
            </a:r>
            <a:endParaRPr lang="es-E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2863120" y="3357798"/>
            <a:ext cx="268324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Y = </a:t>
            </a:r>
            <a:r>
              <a:rPr lang="es-ES" sz="4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mx</a:t>
            </a:r>
            <a:r>
              <a:rPr lang="es-E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 + b</a:t>
            </a:r>
            <a:endParaRPr lang="es-E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skerville Old Face" pitchFamily="18" charset="0"/>
            </a:endParaRPr>
          </a:p>
        </p:txBody>
      </p:sp>
      <p:sp>
        <p:nvSpPr>
          <p:cNvPr id="5" name="4 Rectángulo redondeado"/>
          <p:cNvSpPr/>
          <p:nvPr/>
        </p:nvSpPr>
        <p:spPr>
          <a:xfrm>
            <a:off x="2705404" y="3310392"/>
            <a:ext cx="2912791" cy="899411"/>
          </a:xfrm>
          <a:prstGeom prst="roundRect">
            <a:avLst/>
          </a:prstGeom>
          <a:solidFill>
            <a:schemeClr val="accent6">
              <a:lumMod val="20000"/>
              <a:lumOff val="80000"/>
              <a:alpha val="25000"/>
            </a:schemeClr>
          </a:solidFill>
          <a:ln>
            <a:solidFill>
              <a:schemeClr val="accent1">
                <a:shade val="50000"/>
                <a:shade val="75000"/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" name="5 CuadroTexto"/>
          <p:cNvSpPr txBox="1"/>
          <p:nvPr/>
        </p:nvSpPr>
        <p:spPr>
          <a:xfrm>
            <a:off x="224852" y="6011056"/>
            <a:ext cx="53880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Donde “b” es el “coeficiente de posición”, punto donde la recta corta al eje Y</a:t>
            </a:r>
            <a:endParaRPr lang="es-ES" dirty="0"/>
          </a:p>
        </p:txBody>
      </p:sp>
      <p:pic>
        <p:nvPicPr>
          <p:cNvPr id="7" name="6 Imagen" descr="Recta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8409" y="4647710"/>
            <a:ext cx="2285591" cy="2210290"/>
          </a:xfrm>
          <a:prstGeom prst="rect">
            <a:avLst/>
          </a:prstGeom>
        </p:spPr>
      </p:pic>
      <p:sp>
        <p:nvSpPr>
          <p:cNvPr id="8" name="7 Rectángulo redondeado"/>
          <p:cNvSpPr/>
          <p:nvPr/>
        </p:nvSpPr>
        <p:spPr>
          <a:xfrm>
            <a:off x="6854158" y="4591210"/>
            <a:ext cx="2289842" cy="2266790"/>
          </a:xfrm>
          <a:prstGeom prst="roundRect">
            <a:avLst/>
          </a:prstGeom>
          <a:solidFill>
            <a:schemeClr val="accent2">
              <a:lumMod val="40000"/>
              <a:lumOff val="60000"/>
              <a:alpha val="7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9" name="8 CuadroTexto"/>
          <p:cNvSpPr txBox="1"/>
          <p:nvPr/>
        </p:nvSpPr>
        <p:spPr>
          <a:xfrm>
            <a:off x="0" y="0"/>
            <a:ext cx="1383649" cy="2923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300" dirty="0" smtClean="0">
                <a:hlinkClick r:id="rId3" action="ppaction://hlinksldjump"/>
              </a:rPr>
              <a:t>Volver al Índice</a:t>
            </a:r>
            <a:endParaRPr lang="es-ES" sz="1300" dirty="0"/>
          </a:p>
        </p:txBody>
      </p:sp>
      <p:sp>
        <p:nvSpPr>
          <p:cNvPr id="10" name="9 Rectángulo"/>
          <p:cNvSpPr/>
          <p:nvPr/>
        </p:nvSpPr>
        <p:spPr>
          <a:xfrm>
            <a:off x="0" y="0"/>
            <a:ext cx="1379095" cy="314793"/>
          </a:xfrm>
          <a:prstGeom prst="rect">
            <a:avLst/>
          </a:prstGeom>
          <a:noFill/>
          <a:ln>
            <a:solidFill>
              <a:schemeClr val="tx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1241946" y="2306471"/>
            <a:ext cx="241565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Deducción desde la Forma General:</a:t>
            </a:r>
            <a:endParaRPr lang="es-E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uadroTexto 1"/>
          <p:cNvSpPr txBox="1"/>
          <p:nvPr/>
        </p:nvSpPr>
        <p:spPr>
          <a:xfrm>
            <a:off x="1908697" y="460374"/>
            <a:ext cx="528367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Forma Principal</a:t>
            </a:r>
            <a:endParaRPr lang="es-ES_tradnl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skerville Old Face" pitchFamily="18" charset="0"/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3162924" y="3477716"/>
            <a:ext cx="1813317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5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Y +2X-8 = 0 </a:t>
            </a:r>
            <a:endParaRPr lang="es-ES" sz="25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skerville Old Face" pitchFamily="18" charset="0"/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2758190" y="4497048"/>
            <a:ext cx="290809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Y = -2X + 8</a:t>
            </a:r>
            <a:endParaRPr lang="es-E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skerville Old Face" pitchFamily="18" charset="0"/>
            </a:endParaRPr>
          </a:p>
        </p:txBody>
      </p:sp>
      <p:sp>
        <p:nvSpPr>
          <p:cNvPr id="7" name="6 Rectángulo redondeado"/>
          <p:cNvSpPr/>
          <p:nvPr/>
        </p:nvSpPr>
        <p:spPr>
          <a:xfrm>
            <a:off x="2597082" y="4419766"/>
            <a:ext cx="2912791" cy="899411"/>
          </a:xfrm>
          <a:prstGeom prst="roundRect">
            <a:avLst/>
          </a:prstGeom>
          <a:solidFill>
            <a:schemeClr val="accent6">
              <a:lumMod val="20000"/>
              <a:lumOff val="80000"/>
              <a:alpha val="25000"/>
            </a:schemeClr>
          </a:solidFill>
          <a:ln>
            <a:solidFill>
              <a:schemeClr val="accent1">
                <a:shade val="50000"/>
                <a:shade val="75000"/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8" name="7 Imagen" descr="Recta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8409" y="4647710"/>
            <a:ext cx="2285591" cy="2210290"/>
          </a:xfrm>
          <a:prstGeom prst="rect">
            <a:avLst/>
          </a:prstGeom>
        </p:spPr>
      </p:pic>
      <p:sp>
        <p:nvSpPr>
          <p:cNvPr id="9" name="8 Rectángulo redondeado"/>
          <p:cNvSpPr/>
          <p:nvPr/>
        </p:nvSpPr>
        <p:spPr>
          <a:xfrm>
            <a:off x="6854158" y="4591210"/>
            <a:ext cx="2289842" cy="2266790"/>
          </a:xfrm>
          <a:prstGeom prst="roundRect">
            <a:avLst/>
          </a:prstGeom>
          <a:solidFill>
            <a:schemeClr val="accent2">
              <a:lumMod val="40000"/>
              <a:lumOff val="60000"/>
              <a:alpha val="7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" name="9 CuadroTexto"/>
          <p:cNvSpPr txBox="1"/>
          <p:nvPr/>
        </p:nvSpPr>
        <p:spPr>
          <a:xfrm>
            <a:off x="0" y="0"/>
            <a:ext cx="1383649" cy="2923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300" dirty="0" smtClean="0">
                <a:hlinkClick r:id="rId3" action="ppaction://hlinksldjump"/>
              </a:rPr>
              <a:t>Volver al Índice</a:t>
            </a:r>
            <a:endParaRPr lang="es-ES" sz="1300" dirty="0"/>
          </a:p>
        </p:txBody>
      </p:sp>
      <p:sp>
        <p:nvSpPr>
          <p:cNvPr id="11" name="10 Rectángulo"/>
          <p:cNvSpPr/>
          <p:nvPr/>
        </p:nvSpPr>
        <p:spPr>
          <a:xfrm>
            <a:off x="0" y="0"/>
            <a:ext cx="1379095" cy="314793"/>
          </a:xfrm>
          <a:prstGeom prst="rect">
            <a:avLst/>
          </a:prstGeom>
          <a:noFill/>
          <a:ln>
            <a:solidFill>
              <a:schemeClr val="tx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7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1"/>
          <p:cNvSpPr txBox="1"/>
          <p:nvPr/>
        </p:nvSpPr>
        <p:spPr>
          <a:xfrm>
            <a:off x="1908697" y="460374"/>
            <a:ext cx="528367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Forma Matricial</a:t>
            </a:r>
          </a:p>
          <a:p>
            <a:pPr algn="ctr"/>
            <a:r>
              <a:rPr lang="es-ES_tradnl" sz="3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o de </a:t>
            </a:r>
            <a:r>
              <a:rPr lang="es-ES_tradnl" sz="3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Laplace</a:t>
            </a:r>
            <a:r>
              <a:rPr lang="es-ES_tradnl" sz="3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 </a:t>
            </a:r>
            <a:endParaRPr lang="es-ES_tradnl" sz="3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skerville Old Face" pitchFamily="18" charset="0"/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1241946" y="2306471"/>
            <a:ext cx="17469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 Expresa:</a:t>
            </a:r>
            <a:endParaRPr lang="es-E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3496067" y="2247900"/>
            <a:ext cx="13970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       Y      1</a:t>
            </a:r>
          </a:p>
          <a:p>
            <a:pPr>
              <a:lnSpc>
                <a:spcPct val="200000"/>
              </a:lnSpc>
            </a:pP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X1     Y1    1</a:t>
            </a:r>
          </a:p>
          <a:p>
            <a:pPr>
              <a:lnSpc>
                <a:spcPct val="200000"/>
              </a:lnSpc>
            </a:pP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X2     Y2    1</a:t>
            </a:r>
            <a:endParaRPr lang="es-E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9" name="8 Conector recto"/>
          <p:cNvCxnSpPr/>
          <p:nvPr/>
        </p:nvCxnSpPr>
        <p:spPr>
          <a:xfrm rot="5400000">
            <a:off x="2683267" y="3173379"/>
            <a:ext cx="1371600" cy="1588"/>
          </a:xfrm>
          <a:prstGeom prst="line">
            <a:avLst/>
          </a:prstGeom>
          <a:ln w="476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11 Conector recto"/>
          <p:cNvCxnSpPr/>
          <p:nvPr/>
        </p:nvCxnSpPr>
        <p:spPr>
          <a:xfrm rot="5400000">
            <a:off x="4226722" y="3189593"/>
            <a:ext cx="1371600" cy="1588"/>
          </a:xfrm>
          <a:prstGeom prst="line">
            <a:avLst/>
          </a:prstGeom>
          <a:ln w="476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12 CuadroTexto"/>
          <p:cNvSpPr txBox="1"/>
          <p:nvPr/>
        </p:nvSpPr>
        <p:spPr>
          <a:xfrm>
            <a:off x="155643" y="6070060"/>
            <a:ext cx="50972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Donde: (X1, Y1) y (X2, Y2), Son las coordenadas de los puntos por donde pasa la recta.</a:t>
            </a:r>
            <a:endParaRPr lang="es-E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4" name="13 CuadroTexto"/>
          <p:cNvSpPr txBox="1"/>
          <p:nvPr/>
        </p:nvSpPr>
        <p:spPr>
          <a:xfrm>
            <a:off x="5096954" y="2940908"/>
            <a:ext cx="1396313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5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= 0</a:t>
            </a:r>
            <a:endParaRPr lang="es-ES" sz="25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0" name="9 Imagen" descr="Recta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8409" y="4647710"/>
            <a:ext cx="2285591" cy="2210290"/>
          </a:xfrm>
          <a:prstGeom prst="rect">
            <a:avLst/>
          </a:prstGeom>
        </p:spPr>
      </p:pic>
      <p:sp>
        <p:nvSpPr>
          <p:cNvPr id="11" name="10 Rectángulo redondeado"/>
          <p:cNvSpPr/>
          <p:nvPr/>
        </p:nvSpPr>
        <p:spPr>
          <a:xfrm>
            <a:off x="6854158" y="4591210"/>
            <a:ext cx="2289842" cy="2266790"/>
          </a:xfrm>
          <a:prstGeom prst="roundRect">
            <a:avLst/>
          </a:prstGeom>
          <a:solidFill>
            <a:schemeClr val="accent2">
              <a:lumMod val="40000"/>
              <a:lumOff val="60000"/>
              <a:alpha val="7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5" name="14 CuadroTexto"/>
          <p:cNvSpPr txBox="1"/>
          <p:nvPr/>
        </p:nvSpPr>
        <p:spPr>
          <a:xfrm>
            <a:off x="0" y="0"/>
            <a:ext cx="1383649" cy="2923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300" dirty="0" smtClean="0">
                <a:hlinkClick r:id="rId3" action="ppaction://hlinksldjump"/>
              </a:rPr>
              <a:t>Volver al Índice</a:t>
            </a:r>
            <a:endParaRPr lang="es-ES" sz="1300" dirty="0"/>
          </a:p>
        </p:txBody>
      </p:sp>
      <p:sp>
        <p:nvSpPr>
          <p:cNvPr id="16" name="15 Rectángulo"/>
          <p:cNvSpPr/>
          <p:nvPr/>
        </p:nvSpPr>
        <p:spPr>
          <a:xfrm>
            <a:off x="0" y="0"/>
            <a:ext cx="1379095" cy="314793"/>
          </a:xfrm>
          <a:prstGeom prst="rect">
            <a:avLst/>
          </a:prstGeom>
          <a:noFill/>
          <a:ln>
            <a:solidFill>
              <a:schemeClr val="tx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ctrTitle"/>
          </p:nvPr>
        </p:nvSpPr>
        <p:spPr>
          <a:xfrm>
            <a:off x="504966" y="518615"/>
            <a:ext cx="2411371" cy="871494"/>
          </a:xfrm>
        </p:spPr>
        <p:txBody>
          <a:bodyPr>
            <a:normAutofit fontScale="90000"/>
          </a:bodyPr>
          <a:lstStyle/>
          <a:p>
            <a:r>
              <a:rPr lang="es-ES" dirty="0" smtClean="0"/>
              <a:t>Índice:</a:t>
            </a:r>
            <a:endParaRPr lang="es-ES" dirty="0"/>
          </a:p>
        </p:txBody>
      </p:sp>
      <p:sp>
        <p:nvSpPr>
          <p:cNvPr id="5" name="4 Subtítulo"/>
          <p:cNvSpPr>
            <a:spLocks noGrp="1"/>
          </p:cNvSpPr>
          <p:nvPr>
            <p:ph type="subTitle" idx="1"/>
          </p:nvPr>
        </p:nvSpPr>
        <p:spPr>
          <a:xfrm>
            <a:off x="235867" y="2147553"/>
            <a:ext cx="5960216" cy="3966644"/>
          </a:xfrm>
          <a:noFill/>
        </p:spPr>
        <p:txBody>
          <a:bodyPr>
            <a:normAutofit/>
          </a:bodyPr>
          <a:lstStyle/>
          <a:p>
            <a:pPr marL="514350" indent="-514350" algn="l">
              <a:buSzPct val="100000"/>
              <a:buFont typeface="Arial" pitchFamily="34" charset="0"/>
              <a:buChar char="•"/>
            </a:pPr>
            <a:r>
              <a:rPr lang="es-ES" dirty="0" smtClean="0">
                <a:solidFill>
                  <a:srgbClr val="CCECFF"/>
                </a:solidFill>
                <a:hlinkClick r:id="rId2" action="ppaction://hlinksldjump"/>
              </a:rPr>
              <a:t>Términos Generales</a:t>
            </a:r>
            <a:endParaRPr lang="es-ES" dirty="0" smtClean="0">
              <a:solidFill>
                <a:srgbClr val="CCECFF"/>
              </a:solidFill>
            </a:endParaRPr>
          </a:p>
          <a:p>
            <a:pPr marL="514350" indent="-514350" algn="l">
              <a:buSzPct val="100000"/>
              <a:buFont typeface="Arial" pitchFamily="34" charset="0"/>
              <a:buChar char="•"/>
            </a:pPr>
            <a:r>
              <a:rPr lang="es-ES" dirty="0" smtClean="0">
                <a:hlinkClick r:id="rId3" action="ppaction://hlinksldjump"/>
              </a:rPr>
              <a:t>Formas de la Ecuación de la Recta:</a:t>
            </a:r>
            <a:endParaRPr lang="es-ES" dirty="0" smtClean="0"/>
          </a:p>
          <a:p>
            <a:pPr marL="514350" indent="-514350" algn="l">
              <a:buSzPct val="100000"/>
            </a:pPr>
            <a:r>
              <a:rPr lang="es-ES_tradnl" sz="1200" dirty="0" smtClean="0">
                <a:ea typeface="Arial Unicode MS" pitchFamily="34" charset="-128"/>
                <a:cs typeface="Arial Unicode MS" pitchFamily="34" charset="-128"/>
              </a:rPr>
              <a:t>               Forma Canónica</a:t>
            </a:r>
          </a:p>
          <a:p>
            <a:pPr marL="457200" indent="-457200" algn="l"/>
            <a:r>
              <a:rPr lang="es-ES_tradnl" sz="1200" dirty="0" smtClean="0">
                <a:ea typeface="Arial Unicode MS" pitchFamily="34" charset="-128"/>
                <a:cs typeface="Arial Unicode MS" pitchFamily="34" charset="-128"/>
              </a:rPr>
              <a:t>               Forma General</a:t>
            </a:r>
          </a:p>
          <a:p>
            <a:pPr marL="457200" indent="-457200" algn="l"/>
            <a:r>
              <a:rPr lang="es-ES_tradnl" sz="1200" dirty="0" smtClean="0">
                <a:ea typeface="Arial Unicode MS" pitchFamily="34" charset="-128"/>
                <a:cs typeface="Arial Unicode MS" pitchFamily="34" charset="-128"/>
              </a:rPr>
              <a:t>               Forma Principal</a:t>
            </a:r>
          </a:p>
          <a:p>
            <a:pPr marL="457200" indent="-457200" algn="l"/>
            <a:r>
              <a:rPr lang="es-ES_tradnl" sz="1200" dirty="0" smtClean="0">
                <a:ea typeface="Arial Unicode MS" pitchFamily="34" charset="-128"/>
                <a:cs typeface="Arial Unicode MS" pitchFamily="34" charset="-128"/>
              </a:rPr>
              <a:t>               Forma Matricial (</a:t>
            </a:r>
            <a:r>
              <a:rPr lang="es-ES_tradnl" sz="1200" dirty="0" err="1" smtClean="0">
                <a:ea typeface="Arial Unicode MS" pitchFamily="34" charset="-128"/>
                <a:cs typeface="Arial Unicode MS" pitchFamily="34" charset="-128"/>
              </a:rPr>
              <a:t>Laplace</a:t>
            </a:r>
            <a:r>
              <a:rPr lang="es-ES_tradnl" sz="1200" dirty="0" smtClean="0">
                <a:ea typeface="Arial Unicode MS" pitchFamily="34" charset="-128"/>
                <a:cs typeface="Arial Unicode MS" pitchFamily="34" charset="-128"/>
              </a:rPr>
              <a:t>)</a:t>
            </a:r>
          </a:p>
          <a:p>
            <a:pPr marL="457200" indent="-457200" algn="l"/>
            <a:r>
              <a:rPr lang="es-ES_tradnl" sz="1200" dirty="0" smtClean="0">
                <a:ea typeface="Arial Unicode MS" pitchFamily="34" charset="-128"/>
                <a:cs typeface="Arial Unicode MS" pitchFamily="34" charset="-128"/>
              </a:rPr>
              <a:t>               Ecuación de </a:t>
            </a:r>
            <a:r>
              <a:rPr lang="es-ES_tradnl" sz="1200" dirty="0" err="1" smtClean="0">
                <a:ea typeface="Arial Unicode MS" pitchFamily="34" charset="-128"/>
                <a:cs typeface="Arial Unicode MS" pitchFamily="34" charset="-128"/>
              </a:rPr>
              <a:t>Hess</a:t>
            </a:r>
            <a:endParaRPr lang="es-ES_tradnl" sz="1200" dirty="0" smtClean="0">
              <a:ea typeface="Arial Unicode MS" pitchFamily="34" charset="-128"/>
              <a:cs typeface="Arial Unicode MS" pitchFamily="34" charset="-128"/>
            </a:endParaRPr>
          </a:p>
          <a:p>
            <a:pPr marL="457200" indent="-457200" algn="l"/>
            <a:r>
              <a:rPr lang="es-ES_tradnl" sz="1200" dirty="0" smtClean="0">
                <a:ea typeface="Arial Unicode MS" pitchFamily="34" charset="-128"/>
                <a:cs typeface="Arial Unicode MS" pitchFamily="34" charset="-128"/>
              </a:rPr>
              <a:t>               Ecuación Segmentada de la Recta</a:t>
            </a:r>
          </a:p>
          <a:p>
            <a:pPr marL="514350" indent="-514350" algn="l">
              <a:buSzPct val="100000"/>
            </a:pPr>
            <a:endParaRPr lang="es-ES" sz="1400" dirty="0" smtClean="0"/>
          </a:p>
          <a:p>
            <a:pPr marL="514350" indent="-514350" algn="l">
              <a:buSzPct val="100000"/>
              <a:buFont typeface="Arial" pitchFamily="34" charset="0"/>
              <a:buChar char="•"/>
            </a:pPr>
            <a:endParaRPr lang="es-ES" dirty="0" smtClean="0"/>
          </a:p>
          <a:p>
            <a:pPr marL="514350" indent="-514350" algn="l">
              <a:buSzPct val="100000"/>
              <a:buFont typeface="Arial" pitchFamily="34" charset="0"/>
              <a:buChar char="•"/>
            </a:pPr>
            <a:endParaRPr lang="es-ES" dirty="0" smtClean="0"/>
          </a:p>
          <a:p>
            <a:pPr algn="l"/>
            <a:endParaRPr lang="es-E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5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3000"/>
                            </p:stCondLst>
                            <p:childTnLst>
                              <p:par>
                                <p:cTn id="2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500"/>
                            </p:stCondLst>
                            <p:childTnLst>
                              <p:par>
                                <p:cTn id="2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000"/>
                            </p:stCondLst>
                            <p:childTnLst>
                              <p:par>
                                <p:cTn id="3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500"/>
                            </p:stCondLst>
                            <p:childTnLst>
                              <p:par>
                                <p:cTn id="3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1"/>
          <p:cNvSpPr txBox="1"/>
          <p:nvPr/>
        </p:nvSpPr>
        <p:spPr>
          <a:xfrm>
            <a:off x="1908697" y="460374"/>
            <a:ext cx="528367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Forma Matricial</a:t>
            </a:r>
          </a:p>
          <a:p>
            <a:pPr algn="ctr"/>
            <a:r>
              <a:rPr lang="es-ES_tradnl" sz="3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o de </a:t>
            </a:r>
            <a:r>
              <a:rPr lang="es-ES_tradnl" sz="3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Laplace</a:t>
            </a:r>
            <a:r>
              <a:rPr lang="es-ES_tradnl" sz="3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 </a:t>
            </a:r>
            <a:endParaRPr lang="es-ES_tradnl" sz="3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skerville Old Face" pitchFamily="18" charset="0"/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1241945" y="2306471"/>
            <a:ext cx="246508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Desarrollo de la matriz:</a:t>
            </a:r>
            <a:endParaRPr lang="es-E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3526890" y="2198473"/>
            <a:ext cx="13970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es-ES" sz="15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       Y      1</a:t>
            </a:r>
          </a:p>
          <a:p>
            <a:pPr>
              <a:lnSpc>
                <a:spcPct val="200000"/>
              </a:lnSpc>
            </a:pPr>
            <a:r>
              <a:rPr lang="es-ES" sz="15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X1     Y1    1</a:t>
            </a:r>
          </a:p>
          <a:p>
            <a:pPr>
              <a:lnSpc>
                <a:spcPct val="200000"/>
              </a:lnSpc>
            </a:pPr>
            <a:r>
              <a:rPr lang="es-ES" sz="15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X2     Y2    1</a:t>
            </a:r>
            <a:endParaRPr lang="es-ES" sz="15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6" name="5 Conector recto"/>
          <p:cNvCxnSpPr/>
          <p:nvPr/>
        </p:nvCxnSpPr>
        <p:spPr>
          <a:xfrm rot="5400000">
            <a:off x="2714090" y="3037455"/>
            <a:ext cx="1371600" cy="1588"/>
          </a:xfrm>
          <a:prstGeom prst="line">
            <a:avLst/>
          </a:prstGeom>
          <a:ln w="476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6 Conector recto"/>
          <p:cNvCxnSpPr/>
          <p:nvPr/>
        </p:nvCxnSpPr>
        <p:spPr>
          <a:xfrm rot="5400000">
            <a:off x="4133978" y="3041312"/>
            <a:ext cx="1371600" cy="1588"/>
          </a:xfrm>
          <a:prstGeom prst="line">
            <a:avLst/>
          </a:prstGeom>
          <a:ln w="476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7 CuadroTexto"/>
          <p:cNvSpPr txBox="1"/>
          <p:nvPr/>
        </p:nvSpPr>
        <p:spPr>
          <a:xfrm>
            <a:off x="3472249" y="3883110"/>
            <a:ext cx="146395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es-ES" sz="15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        Y      1</a:t>
            </a:r>
          </a:p>
          <a:p>
            <a:pPr>
              <a:lnSpc>
                <a:spcPct val="200000"/>
              </a:lnSpc>
            </a:pPr>
            <a:r>
              <a:rPr lang="es-ES" sz="15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1       6       1</a:t>
            </a:r>
          </a:p>
          <a:p>
            <a:pPr marL="342900" indent="-342900">
              <a:lnSpc>
                <a:spcPct val="200000"/>
              </a:lnSpc>
            </a:pPr>
            <a:r>
              <a:rPr lang="es-ES" sz="15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3        2       1</a:t>
            </a:r>
            <a:endParaRPr lang="es-ES" sz="15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9" name="8 Conector recto"/>
          <p:cNvCxnSpPr/>
          <p:nvPr/>
        </p:nvCxnSpPr>
        <p:spPr>
          <a:xfrm rot="5400000">
            <a:off x="2726399" y="4722092"/>
            <a:ext cx="1371600" cy="1588"/>
          </a:xfrm>
          <a:prstGeom prst="line">
            <a:avLst/>
          </a:prstGeom>
          <a:ln w="476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9 Conector recto"/>
          <p:cNvCxnSpPr/>
          <p:nvPr/>
        </p:nvCxnSpPr>
        <p:spPr>
          <a:xfrm rot="5400000">
            <a:off x="4146287" y="4725949"/>
            <a:ext cx="1371600" cy="1588"/>
          </a:xfrm>
          <a:prstGeom prst="line">
            <a:avLst/>
          </a:prstGeom>
          <a:ln w="476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10 CuadroTexto"/>
          <p:cNvSpPr txBox="1"/>
          <p:nvPr/>
        </p:nvSpPr>
        <p:spPr>
          <a:xfrm>
            <a:off x="5028923" y="2854411"/>
            <a:ext cx="139631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5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= 0</a:t>
            </a:r>
            <a:endParaRPr lang="es-ES" sz="15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" name="12 CuadroTexto"/>
          <p:cNvSpPr txBox="1"/>
          <p:nvPr/>
        </p:nvSpPr>
        <p:spPr>
          <a:xfrm>
            <a:off x="5041233" y="4501979"/>
            <a:ext cx="139631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5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= 0</a:t>
            </a:r>
            <a:endParaRPr lang="es-ES" sz="15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4" name="13 CuadroTexto"/>
          <p:cNvSpPr txBox="1"/>
          <p:nvPr/>
        </p:nvSpPr>
        <p:spPr>
          <a:xfrm>
            <a:off x="1165609" y="4069583"/>
            <a:ext cx="19292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Reemplazamos:</a:t>
            </a:r>
            <a:endParaRPr lang="es-ES" dirty="0"/>
          </a:p>
        </p:txBody>
      </p:sp>
      <p:pic>
        <p:nvPicPr>
          <p:cNvPr id="15" name="14 Imagen" descr="Recta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8409" y="4647710"/>
            <a:ext cx="2285591" cy="2210290"/>
          </a:xfrm>
          <a:prstGeom prst="rect">
            <a:avLst/>
          </a:prstGeom>
        </p:spPr>
      </p:pic>
      <p:sp>
        <p:nvSpPr>
          <p:cNvPr id="16" name="15 Rectángulo redondeado"/>
          <p:cNvSpPr/>
          <p:nvPr/>
        </p:nvSpPr>
        <p:spPr>
          <a:xfrm>
            <a:off x="6854158" y="4591210"/>
            <a:ext cx="2289842" cy="2266790"/>
          </a:xfrm>
          <a:prstGeom prst="roundRect">
            <a:avLst/>
          </a:prstGeom>
          <a:solidFill>
            <a:schemeClr val="accent2">
              <a:lumMod val="40000"/>
              <a:lumOff val="60000"/>
              <a:alpha val="7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7" name="16 CuadroTexto"/>
          <p:cNvSpPr txBox="1"/>
          <p:nvPr/>
        </p:nvSpPr>
        <p:spPr>
          <a:xfrm>
            <a:off x="0" y="0"/>
            <a:ext cx="1383649" cy="2923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300" dirty="0" smtClean="0">
                <a:hlinkClick r:id="rId3" action="ppaction://hlinksldjump"/>
              </a:rPr>
              <a:t>Volver al Índice</a:t>
            </a:r>
            <a:endParaRPr lang="es-ES" sz="1300" dirty="0"/>
          </a:p>
        </p:txBody>
      </p:sp>
      <p:sp>
        <p:nvSpPr>
          <p:cNvPr id="18" name="17 Rectángulo"/>
          <p:cNvSpPr/>
          <p:nvPr/>
        </p:nvSpPr>
        <p:spPr>
          <a:xfrm>
            <a:off x="0" y="0"/>
            <a:ext cx="1379095" cy="314793"/>
          </a:xfrm>
          <a:prstGeom prst="rect">
            <a:avLst/>
          </a:prstGeom>
          <a:noFill/>
          <a:ln>
            <a:solidFill>
              <a:schemeClr val="tx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1908697" y="460374"/>
            <a:ext cx="528367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Forma Matricial</a:t>
            </a:r>
          </a:p>
          <a:p>
            <a:pPr algn="ctr"/>
            <a:r>
              <a:rPr lang="es-ES_tradnl" sz="3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o de </a:t>
            </a:r>
            <a:r>
              <a:rPr lang="es-ES_tradnl" sz="3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Laplace</a:t>
            </a:r>
            <a:r>
              <a:rPr lang="es-ES_tradnl" sz="3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 </a:t>
            </a:r>
            <a:endParaRPr lang="es-ES_tradnl" sz="3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skerville Old Face" pitchFamily="18" charset="0"/>
            </a:endParaRPr>
          </a:p>
        </p:txBody>
      </p:sp>
      <p:sp>
        <p:nvSpPr>
          <p:cNvPr id="3" name="2 CuadroTexto"/>
          <p:cNvSpPr txBox="1"/>
          <p:nvPr/>
        </p:nvSpPr>
        <p:spPr>
          <a:xfrm>
            <a:off x="1241945" y="2306471"/>
            <a:ext cx="246508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Desarrollo de la matriz:</a:t>
            </a:r>
            <a:endParaRPr lang="es-E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1145060" y="3422311"/>
            <a:ext cx="19292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Recuerda:</a:t>
            </a:r>
            <a:endParaRPr lang="es-E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3722099" y="2773826"/>
            <a:ext cx="13970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es-ES" sz="15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       Y      1</a:t>
            </a:r>
          </a:p>
          <a:p>
            <a:pPr>
              <a:lnSpc>
                <a:spcPct val="200000"/>
              </a:lnSpc>
            </a:pPr>
            <a:r>
              <a:rPr lang="es-ES" sz="15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X1     Y1    1</a:t>
            </a:r>
          </a:p>
          <a:p>
            <a:pPr>
              <a:lnSpc>
                <a:spcPct val="200000"/>
              </a:lnSpc>
            </a:pPr>
            <a:r>
              <a:rPr lang="es-ES" sz="15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X2     Y2    1</a:t>
            </a:r>
            <a:endParaRPr lang="es-ES" sz="15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6" name="5 Conector recto"/>
          <p:cNvCxnSpPr/>
          <p:nvPr/>
        </p:nvCxnSpPr>
        <p:spPr>
          <a:xfrm rot="5400000">
            <a:off x="2909299" y="3612808"/>
            <a:ext cx="1371600" cy="1588"/>
          </a:xfrm>
          <a:prstGeom prst="line">
            <a:avLst/>
          </a:prstGeom>
          <a:ln w="476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6 Conector recto"/>
          <p:cNvCxnSpPr/>
          <p:nvPr/>
        </p:nvCxnSpPr>
        <p:spPr>
          <a:xfrm rot="5400000">
            <a:off x="4329187" y="3616665"/>
            <a:ext cx="1371600" cy="1588"/>
          </a:xfrm>
          <a:prstGeom prst="line">
            <a:avLst/>
          </a:prstGeom>
          <a:ln w="476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7 Imagen" descr="Recta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8409" y="4647710"/>
            <a:ext cx="2285591" cy="2210290"/>
          </a:xfrm>
          <a:prstGeom prst="rect">
            <a:avLst/>
          </a:prstGeom>
        </p:spPr>
      </p:pic>
      <p:sp>
        <p:nvSpPr>
          <p:cNvPr id="9" name="8 Rectángulo redondeado"/>
          <p:cNvSpPr/>
          <p:nvPr/>
        </p:nvSpPr>
        <p:spPr>
          <a:xfrm>
            <a:off x="6854158" y="4591210"/>
            <a:ext cx="2289842" cy="2266790"/>
          </a:xfrm>
          <a:prstGeom prst="roundRect">
            <a:avLst/>
          </a:prstGeom>
          <a:solidFill>
            <a:schemeClr val="accent2">
              <a:lumMod val="40000"/>
              <a:lumOff val="60000"/>
              <a:alpha val="7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" name="9 CuadroTexto"/>
          <p:cNvSpPr txBox="1"/>
          <p:nvPr/>
        </p:nvSpPr>
        <p:spPr>
          <a:xfrm>
            <a:off x="0" y="0"/>
            <a:ext cx="1383649" cy="2923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300" dirty="0" smtClean="0">
                <a:hlinkClick r:id="rId3" action="ppaction://hlinksldjump"/>
              </a:rPr>
              <a:t>Volver al Índice</a:t>
            </a:r>
            <a:endParaRPr lang="es-ES" sz="1300" dirty="0"/>
          </a:p>
        </p:txBody>
      </p:sp>
      <p:sp>
        <p:nvSpPr>
          <p:cNvPr id="11" name="10 Rectángulo"/>
          <p:cNvSpPr/>
          <p:nvPr/>
        </p:nvSpPr>
        <p:spPr>
          <a:xfrm>
            <a:off x="0" y="0"/>
            <a:ext cx="1379095" cy="314793"/>
          </a:xfrm>
          <a:prstGeom prst="rect">
            <a:avLst/>
          </a:prstGeom>
          <a:noFill/>
          <a:ln>
            <a:solidFill>
              <a:schemeClr val="tx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1908697" y="460374"/>
            <a:ext cx="528367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Forma Matricial</a:t>
            </a:r>
          </a:p>
          <a:p>
            <a:pPr algn="ctr"/>
            <a:r>
              <a:rPr lang="es-ES_tradnl" sz="3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o de </a:t>
            </a:r>
            <a:r>
              <a:rPr lang="es-ES_tradnl" sz="3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Laplace</a:t>
            </a:r>
            <a:r>
              <a:rPr lang="es-ES_tradnl" sz="3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 </a:t>
            </a:r>
            <a:endParaRPr lang="es-ES_tradnl" sz="3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skerville Old Face" pitchFamily="18" charset="0"/>
            </a:endParaRPr>
          </a:p>
        </p:txBody>
      </p:sp>
      <p:sp>
        <p:nvSpPr>
          <p:cNvPr id="3" name="2 CuadroTexto"/>
          <p:cNvSpPr txBox="1"/>
          <p:nvPr/>
        </p:nvSpPr>
        <p:spPr>
          <a:xfrm>
            <a:off x="1241945" y="2306471"/>
            <a:ext cx="246508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Desarrollo de la matriz:</a:t>
            </a:r>
            <a:endParaRPr lang="es-E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1145060" y="3422311"/>
            <a:ext cx="19292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Para obtener </a:t>
            </a:r>
            <a:endParaRPr lang="es-E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3722099" y="2773826"/>
            <a:ext cx="13970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es-ES" sz="15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       Y      1</a:t>
            </a:r>
          </a:p>
          <a:p>
            <a:pPr>
              <a:lnSpc>
                <a:spcPct val="200000"/>
              </a:lnSpc>
            </a:pPr>
            <a:r>
              <a:rPr lang="es-ES" sz="15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X1     Y1    1</a:t>
            </a:r>
          </a:p>
          <a:p>
            <a:pPr>
              <a:lnSpc>
                <a:spcPct val="200000"/>
              </a:lnSpc>
            </a:pPr>
            <a:r>
              <a:rPr lang="es-ES" sz="15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X2     Y2    1</a:t>
            </a:r>
            <a:endParaRPr lang="es-ES" sz="15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9" name="8 Conector recto"/>
          <p:cNvCxnSpPr/>
          <p:nvPr/>
        </p:nvCxnSpPr>
        <p:spPr>
          <a:xfrm rot="5400000">
            <a:off x="2909299" y="3612808"/>
            <a:ext cx="1371600" cy="1588"/>
          </a:xfrm>
          <a:prstGeom prst="line">
            <a:avLst/>
          </a:prstGeom>
          <a:ln w="476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9 Conector recto"/>
          <p:cNvCxnSpPr/>
          <p:nvPr/>
        </p:nvCxnSpPr>
        <p:spPr>
          <a:xfrm rot="5400000">
            <a:off x="4329187" y="3616665"/>
            <a:ext cx="1371600" cy="1588"/>
          </a:xfrm>
          <a:prstGeom prst="line">
            <a:avLst/>
          </a:prstGeom>
          <a:ln w="476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10 Imagen" descr="Recta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8409" y="4647710"/>
            <a:ext cx="2285591" cy="2210290"/>
          </a:xfrm>
          <a:prstGeom prst="rect">
            <a:avLst/>
          </a:prstGeom>
        </p:spPr>
      </p:pic>
      <p:sp>
        <p:nvSpPr>
          <p:cNvPr id="12" name="11 Rectángulo redondeado"/>
          <p:cNvSpPr/>
          <p:nvPr/>
        </p:nvSpPr>
        <p:spPr>
          <a:xfrm>
            <a:off x="6854158" y="4591210"/>
            <a:ext cx="2289842" cy="2266790"/>
          </a:xfrm>
          <a:prstGeom prst="roundRect">
            <a:avLst/>
          </a:prstGeom>
          <a:solidFill>
            <a:schemeClr val="accent2">
              <a:lumMod val="40000"/>
              <a:lumOff val="60000"/>
              <a:alpha val="7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3" name="12 CuadroTexto"/>
          <p:cNvSpPr txBox="1"/>
          <p:nvPr/>
        </p:nvSpPr>
        <p:spPr>
          <a:xfrm>
            <a:off x="0" y="0"/>
            <a:ext cx="1383649" cy="2923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300" dirty="0" smtClean="0">
                <a:hlinkClick r:id="rId3" action="ppaction://hlinksldjump"/>
              </a:rPr>
              <a:t>Volver al Índice</a:t>
            </a:r>
            <a:endParaRPr lang="es-ES" sz="1300" dirty="0"/>
          </a:p>
        </p:txBody>
      </p:sp>
      <p:sp>
        <p:nvSpPr>
          <p:cNvPr id="14" name="13 Rectángulo"/>
          <p:cNvSpPr/>
          <p:nvPr/>
        </p:nvSpPr>
        <p:spPr>
          <a:xfrm>
            <a:off x="0" y="0"/>
            <a:ext cx="1379095" cy="314793"/>
          </a:xfrm>
          <a:prstGeom prst="rect">
            <a:avLst/>
          </a:prstGeom>
          <a:noFill/>
          <a:ln>
            <a:solidFill>
              <a:schemeClr val="tx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1241945" y="2306471"/>
            <a:ext cx="246508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Desarrollo de la matriz:</a:t>
            </a:r>
            <a:endParaRPr lang="es-E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2 CuadroTexto"/>
          <p:cNvSpPr txBox="1"/>
          <p:nvPr/>
        </p:nvSpPr>
        <p:spPr>
          <a:xfrm>
            <a:off x="1145060" y="3422311"/>
            <a:ext cx="19292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Para obtener </a:t>
            </a:r>
            <a:endParaRPr lang="es-E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CuadroTexto 1"/>
          <p:cNvSpPr txBox="1"/>
          <p:nvPr/>
        </p:nvSpPr>
        <p:spPr>
          <a:xfrm>
            <a:off x="1908697" y="460374"/>
            <a:ext cx="528367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Forma Matricial</a:t>
            </a:r>
          </a:p>
          <a:p>
            <a:pPr algn="ctr"/>
            <a:r>
              <a:rPr lang="es-ES_tradnl" sz="3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o de </a:t>
            </a:r>
            <a:r>
              <a:rPr lang="es-ES_tradnl" sz="3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Laplace</a:t>
            </a:r>
            <a:r>
              <a:rPr lang="es-ES_tradnl" sz="3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 </a:t>
            </a:r>
            <a:endParaRPr lang="es-ES_tradnl" sz="3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skerville Old Face" pitchFamily="18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3565133" y="3565133"/>
            <a:ext cx="4726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X</a:t>
            </a:r>
            <a:endParaRPr lang="es-ES" dirty="0"/>
          </a:p>
        </p:txBody>
      </p:sp>
      <p:cxnSp>
        <p:nvCxnSpPr>
          <p:cNvPr id="12" name="11 Conector recto"/>
          <p:cNvCxnSpPr/>
          <p:nvPr/>
        </p:nvCxnSpPr>
        <p:spPr>
          <a:xfrm rot="5400000">
            <a:off x="3564355" y="3792100"/>
            <a:ext cx="954857" cy="449"/>
          </a:xfrm>
          <a:prstGeom prst="line">
            <a:avLst/>
          </a:prstGeom>
          <a:ln w="476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19 Conector recto"/>
          <p:cNvCxnSpPr/>
          <p:nvPr/>
        </p:nvCxnSpPr>
        <p:spPr>
          <a:xfrm rot="5400000">
            <a:off x="4728260" y="3782658"/>
            <a:ext cx="954857" cy="449"/>
          </a:xfrm>
          <a:prstGeom prst="line">
            <a:avLst/>
          </a:prstGeom>
          <a:ln w="476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20 CuadroTexto"/>
          <p:cNvSpPr txBox="1"/>
          <p:nvPr/>
        </p:nvSpPr>
        <p:spPr>
          <a:xfrm>
            <a:off x="4287831" y="3236813"/>
            <a:ext cx="80206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es-ES" sz="15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Y1    1</a:t>
            </a:r>
          </a:p>
          <a:p>
            <a:pPr>
              <a:lnSpc>
                <a:spcPct val="200000"/>
              </a:lnSpc>
            </a:pPr>
            <a:r>
              <a:rPr lang="es-ES" sz="15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Y2    1</a:t>
            </a:r>
            <a:endParaRPr lang="es-ES" sz="15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9" name="8 Imagen" descr="Recta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8409" y="4647710"/>
            <a:ext cx="2285591" cy="2210290"/>
          </a:xfrm>
          <a:prstGeom prst="rect">
            <a:avLst/>
          </a:prstGeom>
        </p:spPr>
      </p:pic>
      <p:sp>
        <p:nvSpPr>
          <p:cNvPr id="10" name="9 Rectángulo redondeado"/>
          <p:cNvSpPr/>
          <p:nvPr/>
        </p:nvSpPr>
        <p:spPr>
          <a:xfrm>
            <a:off x="6854158" y="4591210"/>
            <a:ext cx="2289842" cy="2266790"/>
          </a:xfrm>
          <a:prstGeom prst="roundRect">
            <a:avLst/>
          </a:prstGeom>
          <a:solidFill>
            <a:schemeClr val="accent2">
              <a:lumMod val="40000"/>
              <a:lumOff val="60000"/>
              <a:alpha val="7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" name="10 CuadroTexto"/>
          <p:cNvSpPr txBox="1"/>
          <p:nvPr/>
        </p:nvSpPr>
        <p:spPr>
          <a:xfrm>
            <a:off x="0" y="0"/>
            <a:ext cx="1383649" cy="2923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300" dirty="0" smtClean="0">
                <a:hlinkClick r:id="rId3" action="ppaction://hlinksldjump"/>
              </a:rPr>
              <a:t>Volver al Índice</a:t>
            </a:r>
            <a:endParaRPr lang="es-ES" sz="1300" dirty="0"/>
          </a:p>
        </p:txBody>
      </p:sp>
      <p:sp>
        <p:nvSpPr>
          <p:cNvPr id="13" name="12 Rectángulo"/>
          <p:cNvSpPr/>
          <p:nvPr/>
        </p:nvSpPr>
        <p:spPr>
          <a:xfrm>
            <a:off x="0" y="0"/>
            <a:ext cx="1379095" cy="314793"/>
          </a:xfrm>
          <a:prstGeom prst="rect">
            <a:avLst/>
          </a:prstGeom>
          <a:noFill/>
          <a:ln>
            <a:solidFill>
              <a:schemeClr val="tx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3776643" y="3197938"/>
            <a:ext cx="13970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es-ES" sz="15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       Y      1</a:t>
            </a:r>
          </a:p>
          <a:p>
            <a:pPr>
              <a:lnSpc>
                <a:spcPct val="200000"/>
              </a:lnSpc>
            </a:pPr>
            <a:r>
              <a:rPr lang="es-ES" sz="15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X1     Y1    1</a:t>
            </a:r>
          </a:p>
          <a:p>
            <a:pPr>
              <a:lnSpc>
                <a:spcPct val="200000"/>
              </a:lnSpc>
            </a:pPr>
            <a:r>
              <a:rPr lang="es-ES" sz="15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X2     Y2    1</a:t>
            </a:r>
            <a:endParaRPr lang="es-ES" sz="15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3" name="2 Conector recto"/>
          <p:cNvCxnSpPr/>
          <p:nvPr/>
        </p:nvCxnSpPr>
        <p:spPr>
          <a:xfrm rot="5400000">
            <a:off x="2963843" y="4036920"/>
            <a:ext cx="1371600" cy="1588"/>
          </a:xfrm>
          <a:prstGeom prst="line">
            <a:avLst/>
          </a:prstGeom>
          <a:ln w="476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3 Conector recto"/>
          <p:cNvCxnSpPr/>
          <p:nvPr/>
        </p:nvCxnSpPr>
        <p:spPr>
          <a:xfrm rot="5400000">
            <a:off x="4383731" y="4040777"/>
            <a:ext cx="1371600" cy="1588"/>
          </a:xfrm>
          <a:prstGeom prst="line">
            <a:avLst/>
          </a:prstGeom>
          <a:ln w="476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4 CuadroTexto"/>
          <p:cNvSpPr txBox="1"/>
          <p:nvPr/>
        </p:nvSpPr>
        <p:spPr>
          <a:xfrm>
            <a:off x="1241945" y="2306471"/>
            <a:ext cx="246508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Desarrollo de la matriz:</a:t>
            </a:r>
            <a:endParaRPr lang="es-E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CuadroTexto 1"/>
          <p:cNvSpPr txBox="1"/>
          <p:nvPr/>
        </p:nvSpPr>
        <p:spPr>
          <a:xfrm>
            <a:off x="1908697" y="460374"/>
            <a:ext cx="528367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Forma Matricial</a:t>
            </a:r>
          </a:p>
          <a:p>
            <a:pPr algn="ctr"/>
            <a:r>
              <a:rPr lang="es-ES_tradnl" sz="3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o de </a:t>
            </a:r>
            <a:r>
              <a:rPr lang="es-ES_tradnl" sz="3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Laplace</a:t>
            </a:r>
            <a:r>
              <a:rPr lang="es-ES_tradnl" sz="3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 </a:t>
            </a:r>
            <a:endParaRPr lang="es-ES_tradnl" sz="3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skerville Old Face" pitchFamily="18" charset="0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1145060" y="3422311"/>
            <a:ext cx="1929283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Debes eliminar toda la corrida donde se encuentra X, horizontal y vertical</a:t>
            </a:r>
            <a:endParaRPr lang="es-E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7 Rectángulo redondeado"/>
          <p:cNvSpPr/>
          <p:nvPr/>
        </p:nvSpPr>
        <p:spPr>
          <a:xfrm>
            <a:off x="3692180" y="3294530"/>
            <a:ext cx="543644" cy="1475334"/>
          </a:xfrm>
          <a:prstGeom prst="roundRect">
            <a:avLst/>
          </a:prstGeom>
          <a:solidFill>
            <a:schemeClr val="accent2">
              <a:lumMod val="40000"/>
              <a:lumOff val="60000"/>
              <a:alpha val="7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8 Rectángulo redondeado"/>
          <p:cNvSpPr/>
          <p:nvPr/>
        </p:nvSpPr>
        <p:spPr>
          <a:xfrm>
            <a:off x="3705626" y="3298244"/>
            <a:ext cx="1229445" cy="466932"/>
          </a:xfrm>
          <a:prstGeom prst="roundRect">
            <a:avLst/>
          </a:prstGeom>
          <a:solidFill>
            <a:schemeClr val="accent2">
              <a:lumMod val="40000"/>
              <a:lumOff val="60000"/>
              <a:alpha val="7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9 Rectángulo redondeado"/>
          <p:cNvSpPr/>
          <p:nvPr/>
        </p:nvSpPr>
        <p:spPr>
          <a:xfrm>
            <a:off x="4230061" y="3765176"/>
            <a:ext cx="745351" cy="914400"/>
          </a:xfrm>
          <a:prstGeom prst="roundRect">
            <a:avLst/>
          </a:prstGeom>
          <a:solidFill>
            <a:srgbClr val="FF0000">
              <a:alpha val="13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10 CuadroTexto"/>
          <p:cNvSpPr txBox="1"/>
          <p:nvPr/>
        </p:nvSpPr>
        <p:spPr>
          <a:xfrm>
            <a:off x="3328066" y="5647933"/>
            <a:ext cx="4726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</a:t>
            </a:r>
            <a:endParaRPr lang="es-E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12" name="11 Conector recto"/>
          <p:cNvCxnSpPr/>
          <p:nvPr/>
        </p:nvCxnSpPr>
        <p:spPr>
          <a:xfrm rot="5400000">
            <a:off x="3327288" y="5874900"/>
            <a:ext cx="954857" cy="449"/>
          </a:xfrm>
          <a:prstGeom prst="line">
            <a:avLst/>
          </a:prstGeom>
          <a:ln w="476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12 Conector recto"/>
          <p:cNvCxnSpPr/>
          <p:nvPr/>
        </p:nvCxnSpPr>
        <p:spPr>
          <a:xfrm rot="5400000">
            <a:off x="4491193" y="5865458"/>
            <a:ext cx="954857" cy="449"/>
          </a:xfrm>
          <a:prstGeom prst="line">
            <a:avLst/>
          </a:prstGeom>
          <a:ln w="476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13 CuadroTexto"/>
          <p:cNvSpPr txBox="1"/>
          <p:nvPr/>
        </p:nvSpPr>
        <p:spPr>
          <a:xfrm>
            <a:off x="4050764" y="5319613"/>
            <a:ext cx="80206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es-ES" sz="15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Y1    1</a:t>
            </a:r>
          </a:p>
          <a:p>
            <a:pPr>
              <a:lnSpc>
                <a:spcPct val="200000"/>
              </a:lnSpc>
            </a:pPr>
            <a:r>
              <a:rPr lang="es-ES" sz="15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Y2    1</a:t>
            </a:r>
            <a:endParaRPr lang="es-ES" sz="15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5" name="14 Imagen" descr="Recta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8409" y="4647710"/>
            <a:ext cx="2285591" cy="2210290"/>
          </a:xfrm>
          <a:prstGeom prst="rect">
            <a:avLst/>
          </a:prstGeom>
        </p:spPr>
      </p:pic>
      <p:sp>
        <p:nvSpPr>
          <p:cNvPr id="16" name="15 Rectángulo redondeado"/>
          <p:cNvSpPr/>
          <p:nvPr/>
        </p:nvSpPr>
        <p:spPr>
          <a:xfrm>
            <a:off x="6854158" y="4591210"/>
            <a:ext cx="2289842" cy="2266790"/>
          </a:xfrm>
          <a:prstGeom prst="roundRect">
            <a:avLst/>
          </a:prstGeom>
          <a:solidFill>
            <a:schemeClr val="accent2">
              <a:lumMod val="40000"/>
              <a:lumOff val="60000"/>
              <a:alpha val="7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7" name="16 CuadroTexto"/>
          <p:cNvSpPr txBox="1"/>
          <p:nvPr/>
        </p:nvSpPr>
        <p:spPr>
          <a:xfrm>
            <a:off x="0" y="0"/>
            <a:ext cx="1383649" cy="2923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300" dirty="0" smtClean="0">
                <a:hlinkClick r:id="rId3" action="ppaction://hlinksldjump"/>
              </a:rPr>
              <a:t>Volver al Índice</a:t>
            </a:r>
            <a:endParaRPr lang="es-ES" sz="1300" dirty="0"/>
          </a:p>
        </p:txBody>
      </p:sp>
      <p:sp>
        <p:nvSpPr>
          <p:cNvPr id="18" name="17 Rectángulo"/>
          <p:cNvSpPr/>
          <p:nvPr/>
        </p:nvSpPr>
        <p:spPr>
          <a:xfrm>
            <a:off x="0" y="0"/>
            <a:ext cx="1379095" cy="314793"/>
          </a:xfrm>
          <a:prstGeom prst="rect">
            <a:avLst/>
          </a:prstGeom>
          <a:noFill/>
          <a:ln>
            <a:solidFill>
              <a:schemeClr val="tx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1241945" y="2306471"/>
            <a:ext cx="246508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Desarrollo de la matriz:</a:t>
            </a:r>
            <a:endParaRPr lang="es-E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uadroTexto 1"/>
          <p:cNvSpPr txBox="1"/>
          <p:nvPr/>
        </p:nvSpPr>
        <p:spPr>
          <a:xfrm>
            <a:off x="1908697" y="460374"/>
            <a:ext cx="528367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Forma Matricial</a:t>
            </a:r>
          </a:p>
          <a:p>
            <a:pPr algn="ctr"/>
            <a:r>
              <a:rPr lang="es-ES_tradnl" sz="3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o de </a:t>
            </a:r>
            <a:r>
              <a:rPr lang="es-ES_tradnl" sz="3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Laplace</a:t>
            </a:r>
            <a:r>
              <a:rPr lang="es-ES_tradnl" sz="3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 </a:t>
            </a:r>
            <a:endParaRPr lang="es-ES_tradnl" sz="3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skerville Old Face" pitchFamily="18" charset="0"/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1145060" y="3422311"/>
            <a:ext cx="19292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Para Y</a:t>
            </a:r>
            <a:endParaRPr lang="es-E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3776643" y="3197938"/>
            <a:ext cx="13970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es-ES" sz="15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       Y      1</a:t>
            </a:r>
          </a:p>
          <a:p>
            <a:pPr>
              <a:lnSpc>
                <a:spcPct val="200000"/>
              </a:lnSpc>
            </a:pPr>
            <a:r>
              <a:rPr lang="es-ES" sz="15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X1     Y1    1</a:t>
            </a:r>
          </a:p>
          <a:p>
            <a:pPr>
              <a:lnSpc>
                <a:spcPct val="200000"/>
              </a:lnSpc>
            </a:pPr>
            <a:r>
              <a:rPr lang="es-ES" sz="15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X2     Y2    1</a:t>
            </a:r>
            <a:endParaRPr lang="es-ES" sz="15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6" name="5 Conector recto"/>
          <p:cNvCxnSpPr/>
          <p:nvPr/>
        </p:nvCxnSpPr>
        <p:spPr>
          <a:xfrm rot="5400000">
            <a:off x="2963843" y="4036920"/>
            <a:ext cx="1371600" cy="1588"/>
          </a:xfrm>
          <a:prstGeom prst="line">
            <a:avLst/>
          </a:prstGeom>
          <a:ln w="476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6 Conector recto"/>
          <p:cNvCxnSpPr/>
          <p:nvPr/>
        </p:nvCxnSpPr>
        <p:spPr>
          <a:xfrm rot="5400000">
            <a:off x="4383731" y="4040777"/>
            <a:ext cx="1371600" cy="1588"/>
          </a:xfrm>
          <a:prstGeom prst="line">
            <a:avLst/>
          </a:prstGeom>
          <a:ln w="476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7 Rectángulo redondeado"/>
          <p:cNvSpPr/>
          <p:nvPr/>
        </p:nvSpPr>
        <p:spPr>
          <a:xfrm>
            <a:off x="4109038" y="3281083"/>
            <a:ext cx="543644" cy="1475334"/>
          </a:xfrm>
          <a:prstGeom prst="roundRect">
            <a:avLst/>
          </a:prstGeom>
          <a:solidFill>
            <a:schemeClr val="accent2">
              <a:lumMod val="40000"/>
              <a:lumOff val="60000"/>
              <a:alpha val="7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8 Rectángulo redondeado"/>
          <p:cNvSpPr/>
          <p:nvPr/>
        </p:nvSpPr>
        <p:spPr>
          <a:xfrm>
            <a:off x="3739433" y="3276896"/>
            <a:ext cx="1266640" cy="447939"/>
          </a:xfrm>
          <a:prstGeom prst="roundRect">
            <a:avLst/>
          </a:prstGeom>
          <a:solidFill>
            <a:schemeClr val="accent2">
              <a:lumMod val="40000"/>
              <a:lumOff val="60000"/>
              <a:alpha val="7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9 Rectángulo redondeado"/>
          <p:cNvSpPr/>
          <p:nvPr/>
        </p:nvSpPr>
        <p:spPr>
          <a:xfrm>
            <a:off x="3739375" y="3738501"/>
            <a:ext cx="364273" cy="1004484"/>
          </a:xfrm>
          <a:prstGeom prst="roundRect">
            <a:avLst/>
          </a:prstGeom>
          <a:solidFill>
            <a:srgbClr val="FF0000">
              <a:alpha val="13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10 Rectángulo redondeado"/>
          <p:cNvSpPr/>
          <p:nvPr/>
        </p:nvSpPr>
        <p:spPr>
          <a:xfrm>
            <a:off x="4655666" y="3752494"/>
            <a:ext cx="364351" cy="986774"/>
          </a:xfrm>
          <a:prstGeom prst="roundRect">
            <a:avLst/>
          </a:prstGeom>
          <a:solidFill>
            <a:srgbClr val="FF0000">
              <a:alpha val="13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" name="11 CuadroTexto"/>
          <p:cNvSpPr txBox="1"/>
          <p:nvPr/>
        </p:nvSpPr>
        <p:spPr>
          <a:xfrm>
            <a:off x="3328066" y="5647933"/>
            <a:ext cx="4726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</a:t>
            </a:r>
            <a:endParaRPr lang="es-E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13" name="12 Conector recto"/>
          <p:cNvCxnSpPr/>
          <p:nvPr/>
        </p:nvCxnSpPr>
        <p:spPr>
          <a:xfrm rot="5400000">
            <a:off x="3327288" y="5874900"/>
            <a:ext cx="954857" cy="449"/>
          </a:xfrm>
          <a:prstGeom prst="line">
            <a:avLst/>
          </a:prstGeom>
          <a:ln w="476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13 Conector recto"/>
          <p:cNvCxnSpPr/>
          <p:nvPr/>
        </p:nvCxnSpPr>
        <p:spPr>
          <a:xfrm rot="5400000">
            <a:off x="4491193" y="5865458"/>
            <a:ext cx="954857" cy="449"/>
          </a:xfrm>
          <a:prstGeom prst="line">
            <a:avLst/>
          </a:prstGeom>
          <a:ln w="476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14 CuadroTexto"/>
          <p:cNvSpPr txBox="1"/>
          <p:nvPr/>
        </p:nvSpPr>
        <p:spPr>
          <a:xfrm>
            <a:off x="4050764" y="5319613"/>
            <a:ext cx="80206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es-ES" sz="15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X1    1</a:t>
            </a:r>
          </a:p>
          <a:p>
            <a:pPr>
              <a:lnSpc>
                <a:spcPct val="200000"/>
              </a:lnSpc>
            </a:pPr>
            <a:r>
              <a:rPr lang="es-ES" sz="15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X2    1</a:t>
            </a:r>
            <a:endParaRPr lang="es-ES" sz="15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6" name="15 Imagen" descr="Recta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8409" y="4647710"/>
            <a:ext cx="2285591" cy="2210290"/>
          </a:xfrm>
          <a:prstGeom prst="rect">
            <a:avLst/>
          </a:prstGeom>
        </p:spPr>
      </p:pic>
      <p:sp>
        <p:nvSpPr>
          <p:cNvPr id="17" name="16 Rectángulo redondeado"/>
          <p:cNvSpPr/>
          <p:nvPr/>
        </p:nvSpPr>
        <p:spPr>
          <a:xfrm>
            <a:off x="6854158" y="4591210"/>
            <a:ext cx="2289842" cy="2266790"/>
          </a:xfrm>
          <a:prstGeom prst="roundRect">
            <a:avLst/>
          </a:prstGeom>
          <a:solidFill>
            <a:schemeClr val="accent2">
              <a:lumMod val="40000"/>
              <a:lumOff val="60000"/>
              <a:alpha val="7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8" name="17 CuadroTexto"/>
          <p:cNvSpPr txBox="1"/>
          <p:nvPr/>
        </p:nvSpPr>
        <p:spPr>
          <a:xfrm>
            <a:off x="0" y="0"/>
            <a:ext cx="1383649" cy="2923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300" dirty="0" smtClean="0">
                <a:hlinkClick r:id="rId3" action="ppaction://hlinksldjump"/>
              </a:rPr>
              <a:t>Volver al Índice</a:t>
            </a:r>
            <a:endParaRPr lang="es-ES" sz="1300" dirty="0"/>
          </a:p>
        </p:txBody>
      </p:sp>
      <p:sp>
        <p:nvSpPr>
          <p:cNvPr id="19" name="18 Rectángulo"/>
          <p:cNvSpPr/>
          <p:nvPr/>
        </p:nvSpPr>
        <p:spPr>
          <a:xfrm>
            <a:off x="0" y="0"/>
            <a:ext cx="1379095" cy="314793"/>
          </a:xfrm>
          <a:prstGeom prst="rect">
            <a:avLst/>
          </a:prstGeom>
          <a:noFill/>
          <a:ln>
            <a:solidFill>
              <a:schemeClr val="tx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3776643" y="3197938"/>
            <a:ext cx="13970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es-ES" sz="15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       Y      1</a:t>
            </a:r>
          </a:p>
          <a:p>
            <a:pPr>
              <a:lnSpc>
                <a:spcPct val="200000"/>
              </a:lnSpc>
            </a:pPr>
            <a:r>
              <a:rPr lang="es-ES" sz="15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X1     Y1    1</a:t>
            </a:r>
          </a:p>
          <a:p>
            <a:pPr>
              <a:lnSpc>
                <a:spcPct val="200000"/>
              </a:lnSpc>
            </a:pPr>
            <a:r>
              <a:rPr lang="es-ES" sz="15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X2     Y2    1</a:t>
            </a:r>
            <a:endParaRPr lang="es-ES" sz="15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3" name="2 Conector recto"/>
          <p:cNvCxnSpPr/>
          <p:nvPr/>
        </p:nvCxnSpPr>
        <p:spPr>
          <a:xfrm rot="5400000">
            <a:off x="2963843" y="4036920"/>
            <a:ext cx="1371600" cy="1588"/>
          </a:xfrm>
          <a:prstGeom prst="line">
            <a:avLst/>
          </a:prstGeom>
          <a:ln w="476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3 Conector recto"/>
          <p:cNvCxnSpPr/>
          <p:nvPr/>
        </p:nvCxnSpPr>
        <p:spPr>
          <a:xfrm rot="5400000">
            <a:off x="4383731" y="4040777"/>
            <a:ext cx="1371600" cy="1588"/>
          </a:xfrm>
          <a:prstGeom prst="line">
            <a:avLst/>
          </a:prstGeom>
          <a:ln w="476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4 Rectángulo redondeado"/>
          <p:cNvSpPr/>
          <p:nvPr/>
        </p:nvSpPr>
        <p:spPr>
          <a:xfrm>
            <a:off x="4563533" y="3331884"/>
            <a:ext cx="427815" cy="1475334"/>
          </a:xfrm>
          <a:prstGeom prst="roundRect">
            <a:avLst/>
          </a:prstGeom>
          <a:solidFill>
            <a:schemeClr val="accent2">
              <a:lumMod val="40000"/>
              <a:lumOff val="60000"/>
              <a:alpha val="7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5 Rectángulo redondeado"/>
          <p:cNvSpPr/>
          <p:nvPr/>
        </p:nvSpPr>
        <p:spPr>
          <a:xfrm>
            <a:off x="3742482" y="3323150"/>
            <a:ext cx="1229445" cy="401685"/>
          </a:xfrm>
          <a:prstGeom prst="roundRect">
            <a:avLst/>
          </a:prstGeom>
          <a:solidFill>
            <a:schemeClr val="accent2">
              <a:lumMod val="40000"/>
              <a:lumOff val="60000"/>
              <a:alpha val="7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6 Rectángulo redondeado"/>
          <p:cNvSpPr/>
          <p:nvPr/>
        </p:nvSpPr>
        <p:spPr>
          <a:xfrm>
            <a:off x="3773242" y="3746967"/>
            <a:ext cx="781825" cy="1019766"/>
          </a:xfrm>
          <a:prstGeom prst="roundRect">
            <a:avLst/>
          </a:prstGeom>
          <a:solidFill>
            <a:srgbClr val="FF0000">
              <a:alpha val="13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1145060" y="3422311"/>
            <a:ext cx="19292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Para 1</a:t>
            </a:r>
            <a:endParaRPr lang="es-E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9 CuadroTexto"/>
          <p:cNvSpPr txBox="1"/>
          <p:nvPr/>
        </p:nvSpPr>
        <p:spPr>
          <a:xfrm>
            <a:off x="1241945" y="2306471"/>
            <a:ext cx="246508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Desarrollo de la matriz:</a:t>
            </a:r>
            <a:endParaRPr lang="es-E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CuadroTexto 1"/>
          <p:cNvSpPr txBox="1"/>
          <p:nvPr/>
        </p:nvSpPr>
        <p:spPr>
          <a:xfrm>
            <a:off x="1908697" y="460374"/>
            <a:ext cx="528367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Forma Matricial</a:t>
            </a:r>
          </a:p>
          <a:p>
            <a:pPr algn="ctr"/>
            <a:r>
              <a:rPr lang="es-ES_tradnl" sz="3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o de </a:t>
            </a:r>
            <a:r>
              <a:rPr lang="es-ES_tradnl" sz="3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Laplace</a:t>
            </a:r>
            <a:r>
              <a:rPr lang="es-ES_tradnl" sz="3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 </a:t>
            </a:r>
            <a:endParaRPr lang="es-ES_tradnl" sz="3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skerville Old Face" pitchFamily="18" charset="0"/>
            </a:endParaRPr>
          </a:p>
        </p:txBody>
      </p:sp>
      <p:sp>
        <p:nvSpPr>
          <p:cNvPr id="12" name="11 CuadroTexto"/>
          <p:cNvSpPr txBox="1"/>
          <p:nvPr/>
        </p:nvSpPr>
        <p:spPr>
          <a:xfrm>
            <a:off x="3328066" y="5647933"/>
            <a:ext cx="4726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endParaRPr lang="es-E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13" name="12 Conector recto"/>
          <p:cNvCxnSpPr/>
          <p:nvPr/>
        </p:nvCxnSpPr>
        <p:spPr>
          <a:xfrm rot="5400000">
            <a:off x="3327288" y="5874900"/>
            <a:ext cx="954857" cy="449"/>
          </a:xfrm>
          <a:prstGeom prst="line">
            <a:avLst/>
          </a:prstGeom>
          <a:ln w="476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13 Conector recto"/>
          <p:cNvCxnSpPr/>
          <p:nvPr/>
        </p:nvCxnSpPr>
        <p:spPr>
          <a:xfrm rot="5400000">
            <a:off x="4491193" y="5865458"/>
            <a:ext cx="954857" cy="449"/>
          </a:xfrm>
          <a:prstGeom prst="line">
            <a:avLst/>
          </a:prstGeom>
          <a:ln w="476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14 CuadroTexto"/>
          <p:cNvSpPr txBox="1"/>
          <p:nvPr/>
        </p:nvSpPr>
        <p:spPr>
          <a:xfrm>
            <a:off x="3953933" y="5319613"/>
            <a:ext cx="89889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es-ES" sz="15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X1    Y2</a:t>
            </a:r>
          </a:p>
          <a:p>
            <a:pPr>
              <a:lnSpc>
                <a:spcPct val="200000"/>
              </a:lnSpc>
            </a:pPr>
            <a:r>
              <a:rPr lang="es-ES" sz="15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X2    Y2</a:t>
            </a:r>
            <a:endParaRPr lang="es-ES" sz="15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6" name="15 Imagen" descr="Recta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8409" y="4647710"/>
            <a:ext cx="2285591" cy="2210290"/>
          </a:xfrm>
          <a:prstGeom prst="rect">
            <a:avLst/>
          </a:prstGeom>
        </p:spPr>
      </p:pic>
      <p:sp>
        <p:nvSpPr>
          <p:cNvPr id="17" name="16 Rectángulo redondeado"/>
          <p:cNvSpPr/>
          <p:nvPr/>
        </p:nvSpPr>
        <p:spPr>
          <a:xfrm>
            <a:off x="6854158" y="4591210"/>
            <a:ext cx="2289842" cy="2266790"/>
          </a:xfrm>
          <a:prstGeom prst="roundRect">
            <a:avLst/>
          </a:prstGeom>
          <a:solidFill>
            <a:schemeClr val="accent2">
              <a:lumMod val="40000"/>
              <a:lumOff val="60000"/>
              <a:alpha val="7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8" name="17 CuadroTexto"/>
          <p:cNvSpPr txBox="1"/>
          <p:nvPr/>
        </p:nvSpPr>
        <p:spPr>
          <a:xfrm>
            <a:off x="0" y="0"/>
            <a:ext cx="1383649" cy="2923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300" dirty="0" smtClean="0">
                <a:hlinkClick r:id="rId3" action="ppaction://hlinksldjump"/>
              </a:rPr>
              <a:t>Volver al Índice</a:t>
            </a:r>
            <a:endParaRPr lang="es-ES" sz="1300" dirty="0"/>
          </a:p>
        </p:txBody>
      </p:sp>
      <p:sp>
        <p:nvSpPr>
          <p:cNvPr id="19" name="18 Rectángulo"/>
          <p:cNvSpPr/>
          <p:nvPr/>
        </p:nvSpPr>
        <p:spPr>
          <a:xfrm>
            <a:off x="0" y="0"/>
            <a:ext cx="1379095" cy="314793"/>
          </a:xfrm>
          <a:prstGeom prst="rect">
            <a:avLst/>
          </a:prstGeom>
          <a:noFill/>
          <a:ln>
            <a:solidFill>
              <a:schemeClr val="tx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1908697" y="460374"/>
            <a:ext cx="528367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Forma Matricial</a:t>
            </a:r>
          </a:p>
          <a:p>
            <a:pPr algn="ctr"/>
            <a:r>
              <a:rPr lang="es-ES_tradnl" sz="3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o de </a:t>
            </a:r>
            <a:r>
              <a:rPr lang="es-ES_tradnl" sz="3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Laplace</a:t>
            </a:r>
            <a:r>
              <a:rPr lang="es-ES_tradnl" sz="3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 </a:t>
            </a:r>
            <a:endParaRPr lang="es-ES_tradnl" sz="3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skerville Old Face" pitchFamily="18" charset="0"/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1241945" y="2306471"/>
            <a:ext cx="309840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Para desarrollar la matriz utilizaremos la fórmula:</a:t>
            </a:r>
            <a:endParaRPr lang="es-E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1938528" y="4230624"/>
            <a:ext cx="524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 </a:t>
            </a:r>
            <a:endParaRPr lang="es-E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6" name="5 Conector recto"/>
          <p:cNvCxnSpPr/>
          <p:nvPr/>
        </p:nvCxnSpPr>
        <p:spPr>
          <a:xfrm rot="5400000">
            <a:off x="1947901" y="4442233"/>
            <a:ext cx="873697" cy="2288"/>
          </a:xfrm>
          <a:prstGeom prst="line">
            <a:avLst/>
          </a:prstGeom>
          <a:ln w="476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20 Conector recto"/>
          <p:cNvCxnSpPr/>
          <p:nvPr/>
        </p:nvCxnSpPr>
        <p:spPr>
          <a:xfrm rot="5400000">
            <a:off x="2973604" y="4450796"/>
            <a:ext cx="873697" cy="2288"/>
          </a:xfrm>
          <a:prstGeom prst="line">
            <a:avLst/>
          </a:prstGeom>
          <a:ln w="476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21 CuadroTexto"/>
          <p:cNvSpPr txBox="1"/>
          <p:nvPr/>
        </p:nvSpPr>
        <p:spPr>
          <a:xfrm>
            <a:off x="2517168" y="4089115"/>
            <a:ext cx="86302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Y1    1</a:t>
            </a:r>
          </a:p>
          <a:p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Y2    1</a:t>
            </a:r>
            <a:endParaRPr lang="es-E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3" name="22 CuadroTexto"/>
          <p:cNvSpPr txBox="1"/>
          <p:nvPr/>
        </p:nvSpPr>
        <p:spPr>
          <a:xfrm>
            <a:off x="3472664" y="4119937"/>
            <a:ext cx="47261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</a:t>
            </a:r>
            <a:endParaRPr lang="es-ES" sz="3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4" name="23 CuadroTexto"/>
          <p:cNvSpPr txBox="1"/>
          <p:nvPr/>
        </p:nvSpPr>
        <p:spPr>
          <a:xfrm>
            <a:off x="3657600" y="4243227"/>
            <a:ext cx="4315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</a:t>
            </a:r>
            <a:endParaRPr lang="es-E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25" name="24 Conector recto"/>
          <p:cNvCxnSpPr/>
          <p:nvPr/>
        </p:nvCxnSpPr>
        <p:spPr>
          <a:xfrm rot="5400000">
            <a:off x="3661975" y="4471344"/>
            <a:ext cx="873697" cy="2288"/>
          </a:xfrm>
          <a:prstGeom prst="line">
            <a:avLst/>
          </a:prstGeom>
          <a:ln w="476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25 Conector recto"/>
          <p:cNvCxnSpPr/>
          <p:nvPr/>
        </p:nvCxnSpPr>
        <p:spPr>
          <a:xfrm rot="5400000">
            <a:off x="4687678" y="4479907"/>
            <a:ext cx="873697" cy="2288"/>
          </a:xfrm>
          <a:prstGeom prst="line">
            <a:avLst/>
          </a:prstGeom>
          <a:ln w="476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26 CuadroTexto"/>
          <p:cNvSpPr txBox="1"/>
          <p:nvPr/>
        </p:nvSpPr>
        <p:spPr>
          <a:xfrm>
            <a:off x="4202129" y="4109663"/>
            <a:ext cx="87330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X1    1</a:t>
            </a:r>
          </a:p>
          <a:p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X2    1</a:t>
            </a:r>
            <a:endParaRPr lang="es-E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8" name="27 CuadroTexto"/>
          <p:cNvSpPr txBox="1"/>
          <p:nvPr/>
        </p:nvSpPr>
        <p:spPr>
          <a:xfrm>
            <a:off x="5219272" y="4274050"/>
            <a:ext cx="6061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+ 1</a:t>
            </a:r>
            <a:endParaRPr lang="es-E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30" name="29 Conector recto"/>
          <p:cNvCxnSpPr/>
          <p:nvPr/>
        </p:nvCxnSpPr>
        <p:spPr>
          <a:xfrm rot="5400000">
            <a:off x="5263031" y="4500455"/>
            <a:ext cx="873697" cy="2288"/>
          </a:xfrm>
          <a:prstGeom prst="line">
            <a:avLst/>
          </a:prstGeom>
          <a:ln w="476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30 Conector recto"/>
          <p:cNvCxnSpPr/>
          <p:nvPr/>
        </p:nvCxnSpPr>
        <p:spPr>
          <a:xfrm rot="5400000">
            <a:off x="6288734" y="4509018"/>
            <a:ext cx="873697" cy="2288"/>
          </a:xfrm>
          <a:prstGeom prst="line">
            <a:avLst/>
          </a:prstGeom>
          <a:ln w="476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31 CuadroTexto"/>
          <p:cNvSpPr txBox="1"/>
          <p:nvPr/>
        </p:nvSpPr>
        <p:spPr>
          <a:xfrm>
            <a:off x="5774076" y="4171307"/>
            <a:ext cx="97604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X1    Y1</a:t>
            </a:r>
          </a:p>
          <a:p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X2    Y2  </a:t>
            </a:r>
            <a:endParaRPr lang="es-E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7" name="16 Imagen" descr="Recta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8409" y="4647710"/>
            <a:ext cx="2285591" cy="2210290"/>
          </a:xfrm>
          <a:prstGeom prst="rect">
            <a:avLst/>
          </a:prstGeom>
        </p:spPr>
      </p:pic>
      <p:sp>
        <p:nvSpPr>
          <p:cNvPr id="18" name="17 Rectángulo redondeado"/>
          <p:cNvSpPr/>
          <p:nvPr/>
        </p:nvSpPr>
        <p:spPr>
          <a:xfrm>
            <a:off x="6854158" y="4591210"/>
            <a:ext cx="2289842" cy="2266790"/>
          </a:xfrm>
          <a:prstGeom prst="roundRect">
            <a:avLst/>
          </a:prstGeom>
          <a:solidFill>
            <a:schemeClr val="accent2">
              <a:lumMod val="40000"/>
              <a:lumOff val="60000"/>
              <a:alpha val="7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9" name="18 CuadroTexto"/>
          <p:cNvSpPr txBox="1"/>
          <p:nvPr/>
        </p:nvSpPr>
        <p:spPr>
          <a:xfrm>
            <a:off x="0" y="0"/>
            <a:ext cx="1383649" cy="2923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300" dirty="0" smtClean="0">
                <a:hlinkClick r:id="rId3" action="ppaction://hlinksldjump"/>
              </a:rPr>
              <a:t>Volver al Índice</a:t>
            </a:r>
            <a:endParaRPr lang="es-ES" sz="1300" dirty="0"/>
          </a:p>
        </p:txBody>
      </p:sp>
      <p:sp>
        <p:nvSpPr>
          <p:cNvPr id="20" name="19 Rectángulo"/>
          <p:cNvSpPr/>
          <p:nvPr/>
        </p:nvSpPr>
        <p:spPr>
          <a:xfrm>
            <a:off x="0" y="0"/>
            <a:ext cx="1379095" cy="314793"/>
          </a:xfrm>
          <a:prstGeom prst="rect">
            <a:avLst/>
          </a:prstGeom>
          <a:noFill/>
          <a:ln>
            <a:solidFill>
              <a:schemeClr val="tx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1908697" y="460374"/>
            <a:ext cx="528367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Forma Matricial</a:t>
            </a:r>
          </a:p>
          <a:p>
            <a:pPr algn="ctr"/>
            <a:r>
              <a:rPr lang="es-ES_tradnl" sz="3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o de </a:t>
            </a:r>
            <a:r>
              <a:rPr lang="es-ES_tradnl" sz="3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Laplace</a:t>
            </a:r>
            <a:r>
              <a:rPr lang="es-ES_tradnl" sz="3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 </a:t>
            </a:r>
            <a:endParaRPr lang="es-ES_tradnl" sz="3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skerville Old Face" pitchFamily="18" charset="0"/>
            </a:endParaRPr>
          </a:p>
        </p:txBody>
      </p:sp>
      <p:sp>
        <p:nvSpPr>
          <p:cNvPr id="30" name="29 CuadroTexto"/>
          <p:cNvSpPr txBox="1"/>
          <p:nvPr/>
        </p:nvSpPr>
        <p:spPr>
          <a:xfrm>
            <a:off x="1241945" y="2306471"/>
            <a:ext cx="246508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Desarrollo de la matriz:</a:t>
            </a:r>
            <a:endParaRPr lang="es-E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5" name="34 CuadroTexto"/>
          <p:cNvSpPr txBox="1"/>
          <p:nvPr/>
        </p:nvSpPr>
        <p:spPr>
          <a:xfrm>
            <a:off x="5330602" y="3402384"/>
            <a:ext cx="699810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5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= 0</a:t>
            </a:r>
            <a:endParaRPr lang="es-ES" sz="15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7" name="36 CuadroTexto"/>
          <p:cNvSpPr txBox="1"/>
          <p:nvPr/>
        </p:nvSpPr>
        <p:spPr>
          <a:xfrm>
            <a:off x="3722099" y="2773826"/>
            <a:ext cx="13970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es-ES" sz="15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       Y      1</a:t>
            </a:r>
          </a:p>
          <a:p>
            <a:pPr>
              <a:lnSpc>
                <a:spcPct val="200000"/>
              </a:lnSpc>
            </a:pPr>
            <a:r>
              <a:rPr lang="es-ES" sz="15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X1     Y1    1</a:t>
            </a:r>
          </a:p>
          <a:p>
            <a:pPr>
              <a:lnSpc>
                <a:spcPct val="200000"/>
              </a:lnSpc>
            </a:pPr>
            <a:r>
              <a:rPr lang="es-ES" sz="15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X2     Y2    1</a:t>
            </a:r>
            <a:endParaRPr lang="es-ES" sz="15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38" name="37 Conector recto"/>
          <p:cNvCxnSpPr/>
          <p:nvPr/>
        </p:nvCxnSpPr>
        <p:spPr>
          <a:xfrm rot="5400000">
            <a:off x="2909299" y="3612808"/>
            <a:ext cx="1371600" cy="1588"/>
          </a:xfrm>
          <a:prstGeom prst="line">
            <a:avLst/>
          </a:prstGeom>
          <a:ln w="476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38 Conector recto"/>
          <p:cNvCxnSpPr/>
          <p:nvPr/>
        </p:nvCxnSpPr>
        <p:spPr>
          <a:xfrm rot="5400000">
            <a:off x="4329187" y="3616665"/>
            <a:ext cx="1371600" cy="1588"/>
          </a:xfrm>
          <a:prstGeom prst="line">
            <a:avLst/>
          </a:prstGeom>
          <a:ln w="476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7 Imagen" descr="Recta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8409" y="4647710"/>
            <a:ext cx="2285591" cy="2210290"/>
          </a:xfrm>
          <a:prstGeom prst="rect">
            <a:avLst/>
          </a:prstGeom>
        </p:spPr>
      </p:pic>
      <p:sp>
        <p:nvSpPr>
          <p:cNvPr id="9" name="8 Rectángulo redondeado"/>
          <p:cNvSpPr/>
          <p:nvPr/>
        </p:nvSpPr>
        <p:spPr>
          <a:xfrm>
            <a:off x="6854158" y="4591210"/>
            <a:ext cx="2289842" cy="2266790"/>
          </a:xfrm>
          <a:prstGeom prst="roundRect">
            <a:avLst/>
          </a:prstGeom>
          <a:solidFill>
            <a:schemeClr val="accent2">
              <a:lumMod val="40000"/>
              <a:lumOff val="60000"/>
              <a:alpha val="7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9 CuadroTexto"/>
          <p:cNvSpPr txBox="1"/>
          <p:nvPr/>
        </p:nvSpPr>
        <p:spPr>
          <a:xfrm>
            <a:off x="0" y="0"/>
            <a:ext cx="1383649" cy="2923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300" dirty="0" smtClean="0">
                <a:hlinkClick r:id="rId3" action="ppaction://hlinksldjump"/>
              </a:rPr>
              <a:t>Volver al Índice</a:t>
            </a:r>
            <a:endParaRPr lang="es-ES" sz="1300" dirty="0"/>
          </a:p>
        </p:txBody>
      </p:sp>
      <p:sp>
        <p:nvSpPr>
          <p:cNvPr id="11" name="10 Rectángulo"/>
          <p:cNvSpPr/>
          <p:nvPr/>
        </p:nvSpPr>
        <p:spPr>
          <a:xfrm>
            <a:off x="0" y="0"/>
            <a:ext cx="1379095" cy="314793"/>
          </a:xfrm>
          <a:prstGeom prst="rect">
            <a:avLst/>
          </a:prstGeom>
          <a:noFill/>
          <a:ln>
            <a:solidFill>
              <a:schemeClr val="tx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1908697" y="460374"/>
            <a:ext cx="528367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Forma Matricial</a:t>
            </a:r>
          </a:p>
          <a:p>
            <a:pPr algn="ctr"/>
            <a:r>
              <a:rPr lang="es-ES_tradnl" sz="3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o de </a:t>
            </a:r>
            <a:r>
              <a:rPr lang="es-ES_tradnl" sz="3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Laplace</a:t>
            </a:r>
            <a:r>
              <a:rPr lang="es-ES_tradnl" sz="3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 </a:t>
            </a:r>
            <a:endParaRPr lang="es-ES_tradnl" sz="3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skerville Old Face" pitchFamily="18" charset="0"/>
            </a:endParaRPr>
          </a:p>
        </p:txBody>
      </p:sp>
      <p:sp>
        <p:nvSpPr>
          <p:cNvPr id="3" name="2 CuadroTexto"/>
          <p:cNvSpPr txBox="1"/>
          <p:nvPr/>
        </p:nvSpPr>
        <p:spPr>
          <a:xfrm>
            <a:off x="1241945" y="2306471"/>
            <a:ext cx="246508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Desarrollo de la matriz:</a:t>
            </a:r>
            <a:endParaRPr lang="es-E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1292930" y="3270931"/>
            <a:ext cx="19292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Reemplazamos:</a:t>
            </a:r>
            <a:endParaRPr lang="es-E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3722099" y="2773826"/>
            <a:ext cx="13970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es-ES" sz="15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       Y      1</a:t>
            </a:r>
          </a:p>
          <a:p>
            <a:pPr>
              <a:lnSpc>
                <a:spcPct val="200000"/>
              </a:lnSpc>
            </a:pPr>
            <a:r>
              <a:rPr lang="es-ES" sz="15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1       6       1</a:t>
            </a:r>
          </a:p>
          <a:p>
            <a:pPr>
              <a:lnSpc>
                <a:spcPct val="200000"/>
              </a:lnSpc>
            </a:pPr>
            <a:r>
              <a:rPr lang="es-ES" sz="15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3       2       1</a:t>
            </a:r>
            <a:endParaRPr lang="es-ES" sz="15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6" name="5 Conector recto"/>
          <p:cNvCxnSpPr/>
          <p:nvPr/>
        </p:nvCxnSpPr>
        <p:spPr>
          <a:xfrm rot="5400000">
            <a:off x="2909299" y="3612808"/>
            <a:ext cx="1371600" cy="1588"/>
          </a:xfrm>
          <a:prstGeom prst="line">
            <a:avLst/>
          </a:prstGeom>
          <a:ln w="476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6 Conector recto"/>
          <p:cNvCxnSpPr/>
          <p:nvPr/>
        </p:nvCxnSpPr>
        <p:spPr>
          <a:xfrm rot="5400000">
            <a:off x="4329187" y="3616665"/>
            <a:ext cx="1371600" cy="1588"/>
          </a:xfrm>
          <a:prstGeom prst="line">
            <a:avLst/>
          </a:prstGeom>
          <a:ln w="476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9 CuadroTexto"/>
          <p:cNvSpPr txBox="1"/>
          <p:nvPr/>
        </p:nvSpPr>
        <p:spPr>
          <a:xfrm>
            <a:off x="5330602" y="3402384"/>
            <a:ext cx="699810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5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= 0</a:t>
            </a:r>
            <a:endParaRPr lang="es-ES" sz="15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9" name="8 Imagen" descr="Recta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8409" y="4647710"/>
            <a:ext cx="2285591" cy="2210290"/>
          </a:xfrm>
          <a:prstGeom prst="rect">
            <a:avLst/>
          </a:prstGeom>
        </p:spPr>
      </p:pic>
      <p:sp>
        <p:nvSpPr>
          <p:cNvPr id="11" name="10 Rectángulo redondeado"/>
          <p:cNvSpPr/>
          <p:nvPr/>
        </p:nvSpPr>
        <p:spPr>
          <a:xfrm>
            <a:off x="6854158" y="4591210"/>
            <a:ext cx="2289842" cy="2266790"/>
          </a:xfrm>
          <a:prstGeom prst="roundRect">
            <a:avLst/>
          </a:prstGeom>
          <a:solidFill>
            <a:schemeClr val="accent2">
              <a:lumMod val="40000"/>
              <a:lumOff val="60000"/>
              <a:alpha val="7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" name="11 CuadroTexto"/>
          <p:cNvSpPr txBox="1"/>
          <p:nvPr/>
        </p:nvSpPr>
        <p:spPr>
          <a:xfrm>
            <a:off x="0" y="0"/>
            <a:ext cx="1383649" cy="2923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300" dirty="0" smtClean="0">
                <a:hlinkClick r:id="rId3" action="ppaction://hlinksldjump"/>
              </a:rPr>
              <a:t>Volver al Índice</a:t>
            </a:r>
            <a:endParaRPr lang="es-ES" sz="1300" dirty="0"/>
          </a:p>
        </p:txBody>
      </p:sp>
      <p:sp>
        <p:nvSpPr>
          <p:cNvPr id="13" name="12 Rectángulo"/>
          <p:cNvSpPr/>
          <p:nvPr/>
        </p:nvSpPr>
        <p:spPr>
          <a:xfrm>
            <a:off x="0" y="0"/>
            <a:ext cx="1379095" cy="314793"/>
          </a:xfrm>
          <a:prstGeom prst="rect">
            <a:avLst/>
          </a:prstGeom>
          <a:noFill/>
          <a:ln>
            <a:solidFill>
              <a:schemeClr val="tx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2347415" y="2661314"/>
            <a:ext cx="4492772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es-ES" sz="4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x,y</a:t>
            </a:r>
            <a:r>
              <a:rPr lang="es-E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 = </a:t>
            </a:r>
            <a:r>
              <a:rPr lang="es-ES" sz="3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 un punto en el Plano Cartesiano</a:t>
            </a:r>
            <a:endParaRPr lang="es-ES" sz="3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CuadroTexto 1"/>
          <p:cNvSpPr txBox="1"/>
          <p:nvPr/>
        </p:nvSpPr>
        <p:spPr>
          <a:xfrm>
            <a:off x="2720375" y="460375"/>
            <a:ext cx="3783472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3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Términos Generales</a:t>
            </a:r>
            <a:endParaRPr lang="es-ES_tradnl" sz="3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0" y="0"/>
            <a:ext cx="1383649" cy="2923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300" dirty="0" smtClean="0">
                <a:hlinkClick r:id="rId2" action="ppaction://hlinksldjump"/>
              </a:rPr>
              <a:t>Volver al Índice</a:t>
            </a:r>
            <a:endParaRPr lang="es-ES" sz="1300" dirty="0"/>
          </a:p>
        </p:txBody>
      </p:sp>
      <p:sp>
        <p:nvSpPr>
          <p:cNvPr id="7" name="6 Rectángulo"/>
          <p:cNvSpPr/>
          <p:nvPr/>
        </p:nvSpPr>
        <p:spPr>
          <a:xfrm>
            <a:off x="0" y="0"/>
            <a:ext cx="1379095" cy="314793"/>
          </a:xfrm>
          <a:prstGeom prst="rect">
            <a:avLst/>
          </a:prstGeom>
          <a:noFill/>
          <a:ln>
            <a:solidFill>
              <a:schemeClr val="tx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1"/>
          <p:cNvSpPr txBox="1"/>
          <p:nvPr/>
        </p:nvSpPr>
        <p:spPr>
          <a:xfrm>
            <a:off x="1908697" y="460374"/>
            <a:ext cx="528367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Forma Matricial</a:t>
            </a:r>
          </a:p>
          <a:p>
            <a:pPr algn="ctr"/>
            <a:r>
              <a:rPr lang="es-ES_tradnl" sz="3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o de </a:t>
            </a:r>
            <a:r>
              <a:rPr lang="es-ES_tradnl" sz="3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Laplace</a:t>
            </a:r>
            <a:r>
              <a:rPr lang="es-ES_tradnl" sz="3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 </a:t>
            </a:r>
            <a:endParaRPr lang="es-ES_tradnl" sz="3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skerville Old Face" pitchFamily="18" charset="0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1241945" y="2306471"/>
            <a:ext cx="246508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Desarrollo de la matriz:</a:t>
            </a:r>
            <a:endParaRPr lang="es-E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1292930" y="3270931"/>
            <a:ext cx="19292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Reemplazamos:</a:t>
            </a:r>
            <a:endParaRPr lang="es-E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1938528" y="5364943"/>
            <a:ext cx="524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 </a:t>
            </a:r>
            <a:endParaRPr lang="es-E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10" name="9 Conector recto"/>
          <p:cNvCxnSpPr/>
          <p:nvPr/>
        </p:nvCxnSpPr>
        <p:spPr>
          <a:xfrm rot="5400000">
            <a:off x="1947901" y="5576552"/>
            <a:ext cx="873697" cy="2288"/>
          </a:xfrm>
          <a:prstGeom prst="line">
            <a:avLst/>
          </a:prstGeom>
          <a:ln w="476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10 Conector recto"/>
          <p:cNvCxnSpPr/>
          <p:nvPr/>
        </p:nvCxnSpPr>
        <p:spPr>
          <a:xfrm rot="5400000">
            <a:off x="2973604" y="5585115"/>
            <a:ext cx="873697" cy="2288"/>
          </a:xfrm>
          <a:prstGeom prst="line">
            <a:avLst/>
          </a:prstGeom>
          <a:ln w="476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11 CuadroTexto"/>
          <p:cNvSpPr txBox="1"/>
          <p:nvPr/>
        </p:nvSpPr>
        <p:spPr>
          <a:xfrm>
            <a:off x="2517168" y="5223434"/>
            <a:ext cx="86302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Y1    1</a:t>
            </a:r>
          </a:p>
          <a:p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Y2    1</a:t>
            </a:r>
            <a:endParaRPr lang="es-E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2" name="21 CuadroTexto"/>
          <p:cNvSpPr txBox="1"/>
          <p:nvPr/>
        </p:nvSpPr>
        <p:spPr>
          <a:xfrm>
            <a:off x="3722099" y="2773826"/>
            <a:ext cx="13970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es-ES" sz="15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       Y      1</a:t>
            </a:r>
          </a:p>
          <a:p>
            <a:pPr>
              <a:lnSpc>
                <a:spcPct val="200000"/>
              </a:lnSpc>
            </a:pPr>
            <a:r>
              <a:rPr lang="es-ES" sz="15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1       6       1</a:t>
            </a:r>
          </a:p>
          <a:p>
            <a:pPr>
              <a:lnSpc>
                <a:spcPct val="200000"/>
              </a:lnSpc>
            </a:pPr>
            <a:r>
              <a:rPr lang="es-ES" sz="15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3       2       1</a:t>
            </a:r>
            <a:endParaRPr lang="es-ES" sz="15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23" name="22 Conector recto"/>
          <p:cNvCxnSpPr/>
          <p:nvPr/>
        </p:nvCxnSpPr>
        <p:spPr>
          <a:xfrm rot="5400000">
            <a:off x="2909299" y="3612808"/>
            <a:ext cx="1371600" cy="1588"/>
          </a:xfrm>
          <a:prstGeom prst="line">
            <a:avLst/>
          </a:prstGeom>
          <a:ln w="476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23 Conector recto"/>
          <p:cNvCxnSpPr/>
          <p:nvPr/>
        </p:nvCxnSpPr>
        <p:spPr>
          <a:xfrm rot="5400000">
            <a:off x="4329187" y="3616665"/>
            <a:ext cx="1371600" cy="1588"/>
          </a:xfrm>
          <a:prstGeom prst="line">
            <a:avLst/>
          </a:prstGeom>
          <a:ln w="476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24 CuadroTexto"/>
          <p:cNvSpPr txBox="1"/>
          <p:nvPr/>
        </p:nvSpPr>
        <p:spPr>
          <a:xfrm>
            <a:off x="5330602" y="3402384"/>
            <a:ext cx="699810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5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= 0</a:t>
            </a:r>
            <a:endParaRPr lang="es-ES" sz="15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3" name="12 Imagen" descr="Recta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8409" y="4647710"/>
            <a:ext cx="2285591" cy="2210290"/>
          </a:xfrm>
          <a:prstGeom prst="rect">
            <a:avLst/>
          </a:prstGeom>
        </p:spPr>
      </p:pic>
      <p:sp>
        <p:nvSpPr>
          <p:cNvPr id="14" name="13 Rectángulo redondeado"/>
          <p:cNvSpPr/>
          <p:nvPr/>
        </p:nvSpPr>
        <p:spPr>
          <a:xfrm>
            <a:off x="6854158" y="4591210"/>
            <a:ext cx="2289842" cy="2266790"/>
          </a:xfrm>
          <a:prstGeom prst="roundRect">
            <a:avLst/>
          </a:prstGeom>
          <a:solidFill>
            <a:schemeClr val="accent2">
              <a:lumMod val="40000"/>
              <a:lumOff val="60000"/>
              <a:alpha val="7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" name="14 CuadroTexto"/>
          <p:cNvSpPr txBox="1"/>
          <p:nvPr/>
        </p:nvSpPr>
        <p:spPr>
          <a:xfrm>
            <a:off x="0" y="0"/>
            <a:ext cx="1383649" cy="2923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300" dirty="0" smtClean="0">
                <a:hlinkClick r:id="rId3" action="ppaction://hlinksldjump"/>
              </a:rPr>
              <a:t>Volver al Índice</a:t>
            </a:r>
            <a:endParaRPr lang="es-ES" sz="1300" dirty="0"/>
          </a:p>
        </p:txBody>
      </p:sp>
      <p:sp>
        <p:nvSpPr>
          <p:cNvPr id="16" name="15 Rectángulo"/>
          <p:cNvSpPr/>
          <p:nvPr/>
        </p:nvSpPr>
        <p:spPr>
          <a:xfrm>
            <a:off x="0" y="0"/>
            <a:ext cx="1379095" cy="314793"/>
          </a:xfrm>
          <a:prstGeom prst="rect">
            <a:avLst/>
          </a:prstGeom>
          <a:noFill/>
          <a:ln>
            <a:solidFill>
              <a:schemeClr val="tx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1"/>
          <p:cNvSpPr txBox="1"/>
          <p:nvPr/>
        </p:nvSpPr>
        <p:spPr>
          <a:xfrm>
            <a:off x="1908697" y="460374"/>
            <a:ext cx="528367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Forma Matricial</a:t>
            </a:r>
          </a:p>
          <a:p>
            <a:pPr algn="ctr"/>
            <a:r>
              <a:rPr lang="es-ES_tradnl" sz="3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o de </a:t>
            </a:r>
            <a:r>
              <a:rPr lang="es-ES_tradnl" sz="3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Laplace</a:t>
            </a:r>
            <a:r>
              <a:rPr lang="es-ES_tradnl" sz="3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 </a:t>
            </a:r>
            <a:endParaRPr lang="es-ES_tradnl" sz="3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skerville Old Face" pitchFamily="18" charset="0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1241945" y="2306471"/>
            <a:ext cx="246508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Desarrollo de la matriz:</a:t>
            </a:r>
            <a:endParaRPr lang="es-E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1292930" y="3270931"/>
            <a:ext cx="19292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Reemplazamos:</a:t>
            </a:r>
            <a:endParaRPr lang="es-E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1938528" y="5364943"/>
            <a:ext cx="524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 </a:t>
            </a:r>
            <a:endParaRPr lang="es-E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9 CuadroTexto"/>
          <p:cNvSpPr txBox="1"/>
          <p:nvPr/>
        </p:nvSpPr>
        <p:spPr>
          <a:xfrm>
            <a:off x="2517168" y="5223434"/>
            <a:ext cx="86302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6       1</a:t>
            </a:r>
          </a:p>
          <a:p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2       1</a:t>
            </a:r>
            <a:endParaRPr lang="es-E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11" name="10 Conector recto"/>
          <p:cNvCxnSpPr/>
          <p:nvPr/>
        </p:nvCxnSpPr>
        <p:spPr>
          <a:xfrm rot="5400000">
            <a:off x="1947901" y="5576552"/>
            <a:ext cx="873697" cy="2288"/>
          </a:xfrm>
          <a:prstGeom prst="line">
            <a:avLst/>
          </a:prstGeom>
          <a:ln w="476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11 Conector recto"/>
          <p:cNvCxnSpPr/>
          <p:nvPr/>
        </p:nvCxnSpPr>
        <p:spPr>
          <a:xfrm rot="5400000">
            <a:off x="2973604" y="5585115"/>
            <a:ext cx="873697" cy="2288"/>
          </a:xfrm>
          <a:prstGeom prst="line">
            <a:avLst/>
          </a:prstGeom>
          <a:ln w="476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13 Rectángulo redondeado"/>
          <p:cNvSpPr/>
          <p:nvPr/>
        </p:nvSpPr>
        <p:spPr>
          <a:xfrm>
            <a:off x="3626853" y="2918385"/>
            <a:ext cx="503958" cy="1390325"/>
          </a:xfrm>
          <a:prstGeom prst="roundRect">
            <a:avLst/>
          </a:prstGeom>
          <a:solidFill>
            <a:schemeClr val="accent2">
              <a:lumMod val="40000"/>
              <a:lumOff val="60000"/>
              <a:alpha val="7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" name="14 Rectángulo redondeado"/>
          <p:cNvSpPr/>
          <p:nvPr/>
        </p:nvSpPr>
        <p:spPr>
          <a:xfrm>
            <a:off x="3642338" y="2924656"/>
            <a:ext cx="1266892" cy="434073"/>
          </a:xfrm>
          <a:prstGeom prst="roundRect">
            <a:avLst/>
          </a:prstGeom>
          <a:solidFill>
            <a:schemeClr val="accent2">
              <a:lumMod val="40000"/>
              <a:lumOff val="60000"/>
              <a:alpha val="7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6" name="15 Rectángulo redondeado"/>
          <p:cNvSpPr/>
          <p:nvPr/>
        </p:nvSpPr>
        <p:spPr>
          <a:xfrm>
            <a:off x="4148257" y="3384774"/>
            <a:ext cx="745351" cy="914400"/>
          </a:xfrm>
          <a:prstGeom prst="roundRect">
            <a:avLst/>
          </a:prstGeom>
          <a:solidFill>
            <a:srgbClr val="FF0000">
              <a:alpha val="13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1" name="20 CuadroTexto"/>
          <p:cNvSpPr txBox="1"/>
          <p:nvPr/>
        </p:nvSpPr>
        <p:spPr>
          <a:xfrm>
            <a:off x="3722099" y="2773826"/>
            <a:ext cx="13970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es-ES" sz="15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       Y      1</a:t>
            </a:r>
          </a:p>
          <a:p>
            <a:pPr>
              <a:lnSpc>
                <a:spcPct val="200000"/>
              </a:lnSpc>
            </a:pPr>
            <a:r>
              <a:rPr lang="es-ES" sz="15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1       6       1</a:t>
            </a:r>
          </a:p>
          <a:p>
            <a:pPr>
              <a:lnSpc>
                <a:spcPct val="200000"/>
              </a:lnSpc>
            </a:pPr>
            <a:r>
              <a:rPr lang="es-ES" sz="15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3       2       1</a:t>
            </a:r>
            <a:endParaRPr lang="es-ES" sz="15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22" name="21 Conector recto"/>
          <p:cNvCxnSpPr/>
          <p:nvPr/>
        </p:nvCxnSpPr>
        <p:spPr>
          <a:xfrm rot="5400000">
            <a:off x="2909299" y="3612808"/>
            <a:ext cx="1371600" cy="1588"/>
          </a:xfrm>
          <a:prstGeom prst="line">
            <a:avLst/>
          </a:prstGeom>
          <a:ln w="476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22 Conector recto"/>
          <p:cNvCxnSpPr/>
          <p:nvPr/>
        </p:nvCxnSpPr>
        <p:spPr>
          <a:xfrm rot="5400000">
            <a:off x="4329187" y="3616665"/>
            <a:ext cx="1371600" cy="1588"/>
          </a:xfrm>
          <a:prstGeom prst="line">
            <a:avLst/>
          </a:prstGeom>
          <a:ln w="476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23 CuadroTexto"/>
          <p:cNvSpPr txBox="1"/>
          <p:nvPr/>
        </p:nvSpPr>
        <p:spPr>
          <a:xfrm>
            <a:off x="5330602" y="3402384"/>
            <a:ext cx="699810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5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= 0</a:t>
            </a:r>
            <a:endParaRPr lang="es-ES" sz="15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7" name="16 Imagen" descr="Recta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8409" y="4647710"/>
            <a:ext cx="2285591" cy="2210290"/>
          </a:xfrm>
          <a:prstGeom prst="rect">
            <a:avLst/>
          </a:prstGeom>
        </p:spPr>
      </p:pic>
      <p:sp>
        <p:nvSpPr>
          <p:cNvPr id="18" name="17 Rectángulo redondeado"/>
          <p:cNvSpPr/>
          <p:nvPr/>
        </p:nvSpPr>
        <p:spPr>
          <a:xfrm>
            <a:off x="6854158" y="4591210"/>
            <a:ext cx="2289842" cy="2266790"/>
          </a:xfrm>
          <a:prstGeom prst="roundRect">
            <a:avLst/>
          </a:prstGeom>
          <a:solidFill>
            <a:schemeClr val="accent2">
              <a:lumMod val="40000"/>
              <a:lumOff val="60000"/>
              <a:alpha val="7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9" name="18 CuadroTexto"/>
          <p:cNvSpPr txBox="1"/>
          <p:nvPr/>
        </p:nvSpPr>
        <p:spPr>
          <a:xfrm>
            <a:off x="0" y="0"/>
            <a:ext cx="1383649" cy="2923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300" dirty="0" smtClean="0">
                <a:hlinkClick r:id="rId3" action="ppaction://hlinksldjump"/>
              </a:rPr>
              <a:t>Volver al Índice</a:t>
            </a:r>
            <a:endParaRPr lang="es-ES" sz="1300" dirty="0"/>
          </a:p>
        </p:txBody>
      </p:sp>
      <p:sp>
        <p:nvSpPr>
          <p:cNvPr id="20" name="19 Rectángulo"/>
          <p:cNvSpPr/>
          <p:nvPr/>
        </p:nvSpPr>
        <p:spPr>
          <a:xfrm>
            <a:off x="0" y="0"/>
            <a:ext cx="1379095" cy="314793"/>
          </a:xfrm>
          <a:prstGeom prst="rect">
            <a:avLst/>
          </a:prstGeom>
          <a:noFill/>
          <a:ln>
            <a:solidFill>
              <a:schemeClr val="tx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3472664" y="5254256"/>
            <a:ext cx="47261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</a:t>
            </a:r>
            <a:endParaRPr lang="es-ES" sz="3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2 CuadroTexto"/>
          <p:cNvSpPr txBox="1"/>
          <p:nvPr/>
        </p:nvSpPr>
        <p:spPr>
          <a:xfrm>
            <a:off x="3657600" y="5377546"/>
            <a:ext cx="4315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</a:t>
            </a:r>
            <a:endParaRPr lang="es-E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4" name="3 Conector recto"/>
          <p:cNvCxnSpPr/>
          <p:nvPr/>
        </p:nvCxnSpPr>
        <p:spPr>
          <a:xfrm rot="5400000">
            <a:off x="3661975" y="5605663"/>
            <a:ext cx="873697" cy="2288"/>
          </a:xfrm>
          <a:prstGeom prst="line">
            <a:avLst/>
          </a:prstGeom>
          <a:ln w="476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4 Conector recto"/>
          <p:cNvCxnSpPr/>
          <p:nvPr/>
        </p:nvCxnSpPr>
        <p:spPr>
          <a:xfrm rot="5400000">
            <a:off x="4687678" y="5614226"/>
            <a:ext cx="873697" cy="2288"/>
          </a:xfrm>
          <a:prstGeom prst="line">
            <a:avLst/>
          </a:prstGeom>
          <a:ln w="476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5 CuadroTexto"/>
          <p:cNvSpPr txBox="1"/>
          <p:nvPr/>
        </p:nvSpPr>
        <p:spPr>
          <a:xfrm>
            <a:off x="4202129" y="5243982"/>
            <a:ext cx="87330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1       1</a:t>
            </a:r>
          </a:p>
          <a:p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3       1</a:t>
            </a:r>
            <a:endParaRPr lang="es-E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" name="CuadroTexto 1"/>
          <p:cNvSpPr txBox="1"/>
          <p:nvPr/>
        </p:nvSpPr>
        <p:spPr>
          <a:xfrm>
            <a:off x="1908697" y="460374"/>
            <a:ext cx="528367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Forma Matricial</a:t>
            </a:r>
          </a:p>
          <a:p>
            <a:pPr algn="ctr"/>
            <a:r>
              <a:rPr lang="es-ES_tradnl" sz="3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o de </a:t>
            </a:r>
            <a:r>
              <a:rPr lang="es-ES_tradnl" sz="3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Laplace</a:t>
            </a:r>
            <a:r>
              <a:rPr lang="es-ES_tradnl" sz="3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 </a:t>
            </a:r>
            <a:endParaRPr lang="es-ES_tradnl" sz="3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skerville Old Face" pitchFamily="18" charset="0"/>
            </a:endParaRPr>
          </a:p>
        </p:txBody>
      </p:sp>
      <p:sp>
        <p:nvSpPr>
          <p:cNvPr id="16" name="15 CuadroTexto"/>
          <p:cNvSpPr txBox="1"/>
          <p:nvPr/>
        </p:nvSpPr>
        <p:spPr>
          <a:xfrm>
            <a:off x="1241945" y="2306471"/>
            <a:ext cx="246508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Desarrollo de la matriz:</a:t>
            </a:r>
            <a:endParaRPr lang="es-E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7" name="16 CuadroTexto"/>
          <p:cNvSpPr txBox="1"/>
          <p:nvPr/>
        </p:nvSpPr>
        <p:spPr>
          <a:xfrm>
            <a:off x="1292930" y="3270931"/>
            <a:ext cx="19292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Reemplazamos:</a:t>
            </a:r>
            <a:endParaRPr lang="es-E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9" name="28 Rectángulo redondeado"/>
          <p:cNvSpPr/>
          <p:nvPr/>
        </p:nvSpPr>
        <p:spPr>
          <a:xfrm>
            <a:off x="4544080" y="3356529"/>
            <a:ext cx="432770" cy="914400"/>
          </a:xfrm>
          <a:prstGeom prst="roundRect">
            <a:avLst/>
          </a:prstGeom>
          <a:solidFill>
            <a:srgbClr val="FF0000">
              <a:alpha val="13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0" name="29 CuadroTexto"/>
          <p:cNvSpPr txBox="1"/>
          <p:nvPr/>
        </p:nvSpPr>
        <p:spPr>
          <a:xfrm>
            <a:off x="3722099" y="2773826"/>
            <a:ext cx="13970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es-ES" sz="15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       Y      1</a:t>
            </a:r>
          </a:p>
          <a:p>
            <a:pPr>
              <a:lnSpc>
                <a:spcPct val="200000"/>
              </a:lnSpc>
            </a:pPr>
            <a:r>
              <a:rPr lang="es-ES" sz="15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1       6       1</a:t>
            </a:r>
          </a:p>
          <a:p>
            <a:pPr>
              <a:lnSpc>
                <a:spcPct val="200000"/>
              </a:lnSpc>
            </a:pPr>
            <a:r>
              <a:rPr lang="es-ES" sz="15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3       2       1</a:t>
            </a:r>
            <a:endParaRPr lang="es-ES" sz="15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31" name="30 Conector recto"/>
          <p:cNvCxnSpPr/>
          <p:nvPr/>
        </p:nvCxnSpPr>
        <p:spPr>
          <a:xfrm rot="5400000">
            <a:off x="2909299" y="3612808"/>
            <a:ext cx="1371600" cy="1588"/>
          </a:xfrm>
          <a:prstGeom prst="line">
            <a:avLst/>
          </a:prstGeom>
          <a:ln w="476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31 Conector recto"/>
          <p:cNvCxnSpPr/>
          <p:nvPr/>
        </p:nvCxnSpPr>
        <p:spPr>
          <a:xfrm rot="5400000">
            <a:off x="4329187" y="3616665"/>
            <a:ext cx="1371600" cy="1588"/>
          </a:xfrm>
          <a:prstGeom prst="line">
            <a:avLst/>
          </a:prstGeom>
          <a:ln w="476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32 CuadroTexto"/>
          <p:cNvSpPr txBox="1"/>
          <p:nvPr/>
        </p:nvSpPr>
        <p:spPr>
          <a:xfrm>
            <a:off x="5330602" y="3402384"/>
            <a:ext cx="699810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5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= 0</a:t>
            </a:r>
            <a:endParaRPr lang="es-ES" sz="15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4" name="33 Rectángulo redondeado"/>
          <p:cNvSpPr/>
          <p:nvPr/>
        </p:nvSpPr>
        <p:spPr>
          <a:xfrm>
            <a:off x="3682231" y="3356529"/>
            <a:ext cx="378142" cy="914400"/>
          </a:xfrm>
          <a:prstGeom prst="roundRect">
            <a:avLst/>
          </a:prstGeom>
          <a:solidFill>
            <a:srgbClr val="FF0000">
              <a:alpha val="13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5" name="34 CuadroTexto"/>
          <p:cNvSpPr txBox="1"/>
          <p:nvPr/>
        </p:nvSpPr>
        <p:spPr>
          <a:xfrm>
            <a:off x="1938528" y="5364943"/>
            <a:ext cx="524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 </a:t>
            </a:r>
            <a:endParaRPr lang="es-E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6" name="35 CuadroTexto"/>
          <p:cNvSpPr txBox="1"/>
          <p:nvPr/>
        </p:nvSpPr>
        <p:spPr>
          <a:xfrm>
            <a:off x="2517168" y="5223434"/>
            <a:ext cx="86302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6       1</a:t>
            </a:r>
          </a:p>
          <a:p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2       1</a:t>
            </a:r>
            <a:endParaRPr lang="es-E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37" name="36 Conector recto"/>
          <p:cNvCxnSpPr/>
          <p:nvPr/>
        </p:nvCxnSpPr>
        <p:spPr>
          <a:xfrm rot="5400000">
            <a:off x="1947901" y="5576552"/>
            <a:ext cx="873697" cy="2288"/>
          </a:xfrm>
          <a:prstGeom prst="line">
            <a:avLst/>
          </a:prstGeom>
          <a:ln w="476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37 Conector recto"/>
          <p:cNvCxnSpPr/>
          <p:nvPr/>
        </p:nvCxnSpPr>
        <p:spPr>
          <a:xfrm rot="5400000">
            <a:off x="2973604" y="5585115"/>
            <a:ext cx="873697" cy="2288"/>
          </a:xfrm>
          <a:prstGeom prst="line">
            <a:avLst/>
          </a:prstGeom>
          <a:ln w="476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2" name="21 Imagen" descr="Recta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8409" y="4647710"/>
            <a:ext cx="2285591" cy="2210290"/>
          </a:xfrm>
          <a:prstGeom prst="rect">
            <a:avLst/>
          </a:prstGeom>
        </p:spPr>
      </p:pic>
      <p:sp>
        <p:nvSpPr>
          <p:cNvPr id="23" name="22 Rectángulo redondeado"/>
          <p:cNvSpPr/>
          <p:nvPr/>
        </p:nvSpPr>
        <p:spPr>
          <a:xfrm>
            <a:off x="6854158" y="4591210"/>
            <a:ext cx="2289842" cy="2266790"/>
          </a:xfrm>
          <a:prstGeom prst="roundRect">
            <a:avLst/>
          </a:prstGeom>
          <a:solidFill>
            <a:schemeClr val="accent2">
              <a:lumMod val="40000"/>
              <a:lumOff val="60000"/>
              <a:alpha val="7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4" name="23 CuadroTexto"/>
          <p:cNvSpPr txBox="1"/>
          <p:nvPr/>
        </p:nvSpPr>
        <p:spPr>
          <a:xfrm>
            <a:off x="0" y="0"/>
            <a:ext cx="1383649" cy="2923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300" dirty="0" smtClean="0">
                <a:hlinkClick r:id="rId3" action="ppaction://hlinksldjump"/>
              </a:rPr>
              <a:t>Volver al Índice</a:t>
            </a:r>
            <a:endParaRPr lang="es-ES" sz="1300" dirty="0"/>
          </a:p>
        </p:txBody>
      </p:sp>
      <p:sp>
        <p:nvSpPr>
          <p:cNvPr id="25" name="24 Rectángulo"/>
          <p:cNvSpPr/>
          <p:nvPr/>
        </p:nvSpPr>
        <p:spPr>
          <a:xfrm>
            <a:off x="0" y="0"/>
            <a:ext cx="1379095" cy="314793"/>
          </a:xfrm>
          <a:prstGeom prst="rect">
            <a:avLst/>
          </a:prstGeom>
          <a:noFill/>
          <a:ln>
            <a:solidFill>
              <a:schemeClr val="tx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6" name="25 Rectángulo redondeado"/>
          <p:cNvSpPr/>
          <p:nvPr/>
        </p:nvSpPr>
        <p:spPr>
          <a:xfrm>
            <a:off x="3642338" y="2924656"/>
            <a:ext cx="1266892" cy="434073"/>
          </a:xfrm>
          <a:prstGeom prst="roundRect">
            <a:avLst/>
          </a:prstGeom>
          <a:solidFill>
            <a:schemeClr val="accent2">
              <a:lumMod val="40000"/>
              <a:lumOff val="60000"/>
              <a:alpha val="7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9" name="38 Rectángulo redondeado"/>
          <p:cNvSpPr/>
          <p:nvPr/>
        </p:nvSpPr>
        <p:spPr>
          <a:xfrm>
            <a:off x="4080998" y="2925501"/>
            <a:ext cx="470415" cy="1358303"/>
          </a:xfrm>
          <a:prstGeom prst="roundRect">
            <a:avLst/>
          </a:prstGeom>
          <a:solidFill>
            <a:schemeClr val="accent2">
              <a:lumMod val="40000"/>
              <a:lumOff val="60000"/>
              <a:alpha val="7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uadroTexto 1"/>
          <p:cNvSpPr txBox="1"/>
          <p:nvPr/>
        </p:nvSpPr>
        <p:spPr>
          <a:xfrm>
            <a:off x="1908697" y="460374"/>
            <a:ext cx="528367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Forma Matricial</a:t>
            </a:r>
          </a:p>
          <a:p>
            <a:pPr algn="ctr"/>
            <a:r>
              <a:rPr lang="es-ES_tradnl" sz="3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o de </a:t>
            </a:r>
            <a:r>
              <a:rPr lang="es-ES_tradnl" sz="3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Laplace</a:t>
            </a:r>
            <a:r>
              <a:rPr lang="es-ES_tradnl" sz="3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 </a:t>
            </a:r>
            <a:endParaRPr lang="es-ES_tradnl" sz="3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skerville Old Face" pitchFamily="18" charset="0"/>
            </a:endParaRPr>
          </a:p>
        </p:txBody>
      </p:sp>
      <p:sp>
        <p:nvSpPr>
          <p:cNvPr id="12" name="11 CuadroTexto"/>
          <p:cNvSpPr txBox="1"/>
          <p:nvPr/>
        </p:nvSpPr>
        <p:spPr>
          <a:xfrm>
            <a:off x="1241945" y="2306471"/>
            <a:ext cx="246508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Desarrollo de la matriz:</a:t>
            </a:r>
            <a:endParaRPr lang="es-E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" name="12 CuadroTexto"/>
          <p:cNvSpPr txBox="1"/>
          <p:nvPr/>
        </p:nvSpPr>
        <p:spPr>
          <a:xfrm>
            <a:off x="1292930" y="3270931"/>
            <a:ext cx="19292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Reemplazamos:</a:t>
            </a:r>
            <a:endParaRPr lang="es-E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2" name="21 CuadroTexto"/>
          <p:cNvSpPr txBox="1"/>
          <p:nvPr/>
        </p:nvSpPr>
        <p:spPr>
          <a:xfrm>
            <a:off x="5219272" y="5408369"/>
            <a:ext cx="6061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+ 1</a:t>
            </a:r>
            <a:endParaRPr lang="es-E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23" name="22 Conector recto"/>
          <p:cNvCxnSpPr/>
          <p:nvPr/>
        </p:nvCxnSpPr>
        <p:spPr>
          <a:xfrm rot="5400000">
            <a:off x="5263031" y="5634774"/>
            <a:ext cx="873697" cy="2288"/>
          </a:xfrm>
          <a:prstGeom prst="line">
            <a:avLst/>
          </a:prstGeom>
          <a:ln w="476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23 Conector recto"/>
          <p:cNvCxnSpPr/>
          <p:nvPr/>
        </p:nvCxnSpPr>
        <p:spPr>
          <a:xfrm rot="5400000">
            <a:off x="6288734" y="5643337"/>
            <a:ext cx="873697" cy="2288"/>
          </a:xfrm>
          <a:prstGeom prst="line">
            <a:avLst/>
          </a:prstGeom>
          <a:ln w="476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24 CuadroTexto"/>
          <p:cNvSpPr txBox="1"/>
          <p:nvPr/>
        </p:nvSpPr>
        <p:spPr>
          <a:xfrm>
            <a:off x="5774076" y="5305626"/>
            <a:ext cx="97604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1       6</a:t>
            </a:r>
          </a:p>
          <a:p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3       2  </a:t>
            </a:r>
            <a:endParaRPr lang="es-E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6" name="25 CuadroTexto"/>
          <p:cNvSpPr txBox="1"/>
          <p:nvPr/>
        </p:nvSpPr>
        <p:spPr>
          <a:xfrm>
            <a:off x="6790941" y="5476181"/>
            <a:ext cx="699810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5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= 0</a:t>
            </a:r>
            <a:endParaRPr lang="es-ES" sz="15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7" name="26 Rectángulo redondeado"/>
          <p:cNvSpPr/>
          <p:nvPr/>
        </p:nvSpPr>
        <p:spPr>
          <a:xfrm>
            <a:off x="4493725" y="2917541"/>
            <a:ext cx="499515" cy="1398286"/>
          </a:xfrm>
          <a:prstGeom prst="roundRect">
            <a:avLst/>
          </a:prstGeom>
          <a:solidFill>
            <a:schemeClr val="accent2">
              <a:lumMod val="40000"/>
              <a:lumOff val="60000"/>
              <a:alpha val="7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9" name="28 Rectángulo redondeado"/>
          <p:cNvSpPr/>
          <p:nvPr/>
        </p:nvSpPr>
        <p:spPr>
          <a:xfrm>
            <a:off x="3681352" y="3369403"/>
            <a:ext cx="796054" cy="918817"/>
          </a:xfrm>
          <a:prstGeom prst="roundRect">
            <a:avLst/>
          </a:prstGeom>
          <a:solidFill>
            <a:srgbClr val="FF0000">
              <a:alpha val="13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0" name="29 CuadroTexto"/>
          <p:cNvSpPr txBox="1"/>
          <p:nvPr/>
        </p:nvSpPr>
        <p:spPr>
          <a:xfrm>
            <a:off x="3722099" y="2773826"/>
            <a:ext cx="1332039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es-ES" sz="15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       Y      1</a:t>
            </a:r>
          </a:p>
          <a:p>
            <a:pPr>
              <a:lnSpc>
                <a:spcPct val="200000"/>
              </a:lnSpc>
            </a:pPr>
            <a:r>
              <a:rPr lang="es-ES" sz="15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1       6       1</a:t>
            </a:r>
          </a:p>
          <a:p>
            <a:pPr>
              <a:lnSpc>
                <a:spcPct val="200000"/>
              </a:lnSpc>
            </a:pPr>
            <a:r>
              <a:rPr lang="es-ES" sz="15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3       2       1</a:t>
            </a:r>
            <a:endParaRPr lang="es-ES" sz="15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31" name="30 Conector recto"/>
          <p:cNvCxnSpPr/>
          <p:nvPr/>
        </p:nvCxnSpPr>
        <p:spPr>
          <a:xfrm rot="5400000">
            <a:off x="2909299" y="3612808"/>
            <a:ext cx="1371600" cy="1588"/>
          </a:xfrm>
          <a:prstGeom prst="line">
            <a:avLst/>
          </a:prstGeom>
          <a:ln w="476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31 Conector recto"/>
          <p:cNvCxnSpPr/>
          <p:nvPr/>
        </p:nvCxnSpPr>
        <p:spPr>
          <a:xfrm rot="5400000">
            <a:off x="4329187" y="3616665"/>
            <a:ext cx="1371600" cy="1588"/>
          </a:xfrm>
          <a:prstGeom prst="line">
            <a:avLst/>
          </a:prstGeom>
          <a:ln w="476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32 CuadroTexto"/>
          <p:cNvSpPr txBox="1"/>
          <p:nvPr/>
        </p:nvSpPr>
        <p:spPr>
          <a:xfrm>
            <a:off x="5330602" y="3402384"/>
            <a:ext cx="699810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5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= 0</a:t>
            </a:r>
            <a:endParaRPr lang="es-ES" sz="15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5" name="34 CuadroTexto"/>
          <p:cNvSpPr txBox="1"/>
          <p:nvPr/>
        </p:nvSpPr>
        <p:spPr>
          <a:xfrm>
            <a:off x="3472664" y="5254256"/>
            <a:ext cx="47261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</a:t>
            </a:r>
            <a:endParaRPr lang="es-ES" sz="3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6" name="35 CuadroTexto"/>
          <p:cNvSpPr txBox="1"/>
          <p:nvPr/>
        </p:nvSpPr>
        <p:spPr>
          <a:xfrm>
            <a:off x="3657600" y="5377546"/>
            <a:ext cx="4315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</a:t>
            </a:r>
            <a:endParaRPr lang="es-E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37" name="36 Conector recto"/>
          <p:cNvCxnSpPr/>
          <p:nvPr/>
        </p:nvCxnSpPr>
        <p:spPr>
          <a:xfrm rot="5400000">
            <a:off x="3661975" y="5605663"/>
            <a:ext cx="873697" cy="2288"/>
          </a:xfrm>
          <a:prstGeom prst="line">
            <a:avLst/>
          </a:prstGeom>
          <a:ln w="476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37 Conector recto"/>
          <p:cNvCxnSpPr/>
          <p:nvPr/>
        </p:nvCxnSpPr>
        <p:spPr>
          <a:xfrm rot="5400000">
            <a:off x="4687678" y="5614226"/>
            <a:ext cx="873697" cy="2288"/>
          </a:xfrm>
          <a:prstGeom prst="line">
            <a:avLst/>
          </a:prstGeom>
          <a:ln w="476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38 CuadroTexto"/>
          <p:cNvSpPr txBox="1"/>
          <p:nvPr/>
        </p:nvSpPr>
        <p:spPr>
          <a:xfrm>
            <a:off x="4202129" y="5243982"/>
            <a:ext cx="87330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1       1</a:t>
            </a:r>
          </a:p>
          <a:p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3       1</a:t>
            </a:r>
            <a:endParaRPr lang="es-E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0" name="39 CuadroTexto"/>
          <p:cNvSpPr txBox="1"/>
          <p:nvPr/>
        </p:nvSpPr>
        <p:spPr>
          <a:xfrm>
            <a:off x="1938528" y="5364943"/>
            <a:ext cx="524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 </a:t>
            </a:r>
            <a:endParaRPr lang="es-E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1" name="40 CuadroTexto"/>
          <p:cNvSpPr txBox="1"/>
          <p:nvPr/>
        </p:nvSpPr>
        <p:spPr>
          <a:xfrm>
            <a:off x="2517168" y="5223434"/>
            <a:ext cx="86302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6       1</a:t>
            </a:r>
          </a:p>
          <a:p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2       1</a:t>
            </a:r>
            <a:endParaRPr lang="es-E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42" name="41 Conector recto"/>
          <p:cNvCxnSpPr/>
          <p:nvPr/>
        </p:nvCxnSpPr>
        <p:spPr>
          <a:xfrm rot="5400000">
            <a:off x="1947901" y="5576552"/>
            <a:ext cx="873697" cy="2288"/>
          </a:xfrm>
          <a:prstGeom prst="line">
            <a:avLst/>
          </a:prstGeom>
          <a:ln w="476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42 Conector recto"/>
          <p:cNvCxnSpPr/>
          <p:nvPr/>
        </p:nvCxnSpPr>
        <p:spPr>
          <a:xfrm rot="5400000">
            <a:off x="2973604" y="5585115"/>
            <a:ext cx="873697" cy="2288"/>
          </a:xfrm>
          <a:prstGeom prst="line">
            <a:avLst/>
          </a:prstGeom>
          <a:ln w="476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4" name="33 Imagen" descr="Recta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8409" y="4647710"/>
            <a:ext cx="2285591" cy="2210290"/>
          </a:xfrm>
          <a:prstGeom prst="rect">
            <a:avLst/>
          </a:prstGeom>
        </p:spPr>
      </p:pic>
      <p:sp>
        <p:nvSpPr>
          <p:cNvPr id="44" name="43 Rectángulo redondeado"/>
          <p:cNvSpPr/>
          <p:nvPr/>
        </p:nvSpPr>
        <p:spPr>
          <a:xfrm>
            <a:off x="6854158" y="4591210"/>
            <a:ext cx="2289842" cy="2266790"/>
          </a:xfrm>
          <a:prstGeom prst="roundRect">
            <a:avLst/>
          </a:prstGeom>
          <a:solidFill>
            <a:schemeClr val="accent2">
              <a:lumMod val="40000"/>
              <a:lumOff val="60000"/>
              <a:alpha val="7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5" name="44 CuadroTexto"/>
          <p:cNvSpPr txBox="1"/>
          <p:nvPr/>
        </p:nvSpPr>
        <p:spPr>
          <a:xfrm>
            <a:off x="0" y="0"/>
            <a:ext cx="1383649" cy="2923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300" dirty="0" smtClean="0">
                <a:hlinkClick r:id="rId3" action="ppaction://hlinksldjump"/>
              </a:rPr>
              <a:t>Volver al Índice</a:t>
            </a:r>
            <a:endParaRPr lang="es-ES" sz="1300" dirty="0"/>
          </a:p>
        </p:txBody>
      </p:sp>
      <p:sp>
        <p:nvSpPr>
          <p:cNvPr id="46" name="45 Rectángulo"/>
          <p:cNvSpPr/>
          <p:nvPr/>
        </p:nvSpPr>
        <p:spPr>
          <a:xfrm>
            <a:off x="0" y="0"/>
            <a:ext cx="1379095" cy="314793"/>
          </a:xfrm>
          <a:prstGeom prst="rect">
            <a:avLst/>
          </a:prstGeom>
          <a:noFill/>
          <a:ln>
            <a:solidFill>
              <a:schemeClr val="tx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7" name="46 Rectángulo redondeado"/>
          <p:cNvSpPr/>
          <p:nvPr/>
        </p:nvSpPr>
        <p:spPr>
          <a:xfrm>
            <a:off x="3642338" y="2924656"/>
            <a:ext cx="1266892" cy="434073"/>
          </a:xfrm>
          <a:prstGeom prst="roundRect">
            <a:avLst/>
          </a:prstGeom>
          <a:solidFill>
            <a:schemeClr val="accent2">
              <a:lumMod val="40000"/>
              <a:lumOff val="60000"/>
              <a:alpha val="7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1241945" y="2306471"/>
            <a:ext cx="246508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Desarrollo de la matriz:</a:t>
            </a:r>
            <a:endParaRPr lang="es-E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uadroTexto 1"/>
          <p:cNvSpPr txBox="1"/>
          <p:nvPr/>
        </p:nvSpPr>
        <p:spPr>
          <a:xfrm>
            <a:off x="1908697" y="460374"/>
            <a:ext cx="528367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Forma Matricial</a:t>
            </a:r>
          </a:p>
          <a:p>
            <a:pPr algn="ctr"/>
            <a:r>
              <a:rPr lang="es-ES_tradnl" sz="3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o de </a:t>
            </a:r>
            <a:r>
              <a:rPr lang="es-ES_tradnl" sz="3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Laplace</a:t>
            </a:r>
            <a:r>
              <a:rPr lang="es-ES_tradnl" sz="3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 </a:t>
            </a:r>
            <a:endParaRPr lang="es-ES_tradnl" sz="3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skerville Old Face" pitchFamily="18" charset="0"/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1272745" y="3637775"/>
            <a:ext cx="20388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Generalmente:</a:t>
            </a:r>
            <a:endParaRPr lang="es-E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3969217" y="3614555"/>
            <a:ext cx="16187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mp</a:t>
            </a: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- </a:t>
            </a:r>
            <a:r>
              <a:rPr lang="es-E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qn</a:t>
            </a: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es-E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4139330" y="2437971"/>
            <a:ext cx="62163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es-ES" sz="15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  n</a:t>
            </a:r>
          </a:p>
          <a:p>
            <a:pPr>
              <a:lnSpc>
                <a:spcPct val="200000"/>
              </a:lnSpc>
            </a:pPr>
            <a:r>
              <a:rPr lang="es-ES" sz="15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   p</a:t>
            </a:r>
            <a:endParaRPr lang="es-ES" sz="15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7" name="6 Conector recto"/>
          <p:cNvCxnSpPr/>
          <p:nvPr/>
        </p:nvCxnSpPr>
        <p:spPr>
          <a:xfrm rot="16200000" flipH="1">
            <a:off x="3619962" y="3022178"/>
            <a:ext cx="762581" cy="969"/>
          </a:xfrm>
          <a:prstGeom prst="line">
            <a:avLst/>
          </a:prstGeom>
          <a:ln w="476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16 Conector recto"/>
          <p:cNvCxnSpPr/>
          <p:nvPr/>
        </p:nvCxnSpPr>
        <p:spPr>
          <a:xfrm rot="16200000" flipH="1">
            <a:off x="4431837" y="3013865"/>
            <a:ext cx="762581" cy="969"/>
          </a:xfrm>
          <a:prstGeom prst="line">
            <a:avLst/>
          </a:prstGeom>
          <a:ln w="476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8 Imagen" descr="Recta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8409" y="4647710"/>
            <a:ext cx="2285591" cy="2210290"/>
          </a:xfrm>
          <a:prstGeom prst="rect">
            <a:avLst/>
          </a:prstGeom>
        </p:spPr>
      </p:pic>
      <p:sp>
        <p:nvSpPr>
          <p:cNvPr id="10" name="9 Rectángulo redondeado"/>
          <p:cNvSpPr/>
          <p:nvPr/>
        </p:nvSpPr>
        <p:spPr>
          <a:xfrm>
            <a:off x="6854158" y="4591210"/>
            <a:ext cx="2289842" cy="2266790"/>
          </a:xfrm>
          <a:prstGeom prst="roundRect">
            <a:avLst/>
          </a:prstGeom>
          <a:solidFill>
            <a:schemeClr val="accent2">
              <a:lumMod val="40000"/>
              <a:lumOff val="60000"/>
              <a:alpha val="7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10 CuadroTexto"/>
          <p:cNvSpPr txBox="1"/>
          <p:nvPr/>
        </p:nvSpPr>
        <p:spPr>
          <a:xfrm>
            <a:off x="0" y="0"/>
            <a:ext cx="1383649" cy="2923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300" dirty="0" smtClean="0">
                <a:hlinkClick r:id="rId3" action="ppaction://hlinksldjump"/>
              </a:rPr>
              <a:t>Volver al Índice</a:t>
            </a:r>
            <a:endParaRPr lang="es-ES" sz="1300" dirty="0"/>
          </a:p>
        </p:txBody>
      </p:sp>
      <p:sp>
        <p:nvSpPr>
          <p:cNvPr id="12" name="11 Rectángulo"/>
          <p:cNvSpPr/>
          <p:nvPr/>
        </p:nvSpPr>
        <p:spPr>
          <a:xfrm>
            <a:off x="0" y="0"/>
            <a:ext cx="1379095" cy="314793"/>
          </a:xfrm>
          <a:prstGeom prst="rect">
            <a:avLst/>
          </a:prstGeom>
          <a:noFill/>
          <a:ln>
            <a:solidFill>
              <a:schemeClr val="tx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15 CuadroTexto"/>
          <p:cNvSpPr txBox="1"/>
          <p:nvPr/>
        </p:nvSpPr>
        <p:spPr>
          <a:xfrm>
            <a:off x="1241945" y="2306471"/>
            <a:ext cx="246508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Desarrollo de la matriz:</a:t>
            </a:r>
            <a:endParaRPr lang="es-E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7" name="CuadroTexto 1"/>
          <p:cNvSpPr txBox="1"/>
          <p:nvPr/>
        </p:nvSpPr>
        <p:spPr>
          <a:xfrm>
            <a:off x="1908697" y="460374"/>
            <a:ext cx="528367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Forma Matricial</a:t>
            </a:r>
          </a:p>
          <a:p>
            <a:pPr algn="ctr"/>
            <a:r>
              <a:rPr lang="es-ES_tradnl" sz="3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o de </a:t>
            </a:r>
            <a:r>
              <a:rPr lang="es-ES_tradnl" sz="3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Laplace</a:t>
            </a:r>
            <a:r>
              <a:rPr lang="es-ES_tradnl" sz="3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 </a:t>
            </a:r>
            <a:endParaRPr lang="es-ES_tradnl" sz="3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skerville Old Face" pitchFamily="18" charset="0"/>
            </a:endParaRPr>
          </a:p>
        </p:txBody>
      </p:sp>
      <p:sp>
        <p:nvSpPr>
          <p:cNvPr id="18" name="17 CuadroTexto"/>
          <p:cNvSpPr txBox="1"/>
          <p:nvPr/>
        </p:nvSpPr>
        <p:spPr>
          <a:xfrm>
            <a:off x="937549" y="4433103"/>
            <a:ext cx="681308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</a:t>
            </a:r>
            <a:r>
              <a:rPr lang="es-E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(6)(1) – (2)(1)</a:t>
            </a:r>
            <a:r>
              <a:rPr lang="es-E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 </a:t>
            </a:r>
            <a:r>
              <a:rPr lang="es-E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– Y </a:t>
            </a:r>
            <a:r>
              <a:rPr lang="es-E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(1)(1) – (3)(1)</a:t>
            </a:r>
            <a:r>
              <a:rPr lang="es-E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)+1(</a:t>
            </a: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(1)(2)-(3)(6)</a:t>
            </a:r>
            <a:r>
              <a:rPr lang="es-E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 = 0</a:t>
            </a:r>
            <a:endParaRPr lang="es-E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1" name="30 CuadroTexto"/>
          <p:cNvSpPr txBox="1"/>
          <p:nvPr/>
        </p:nvSpPr>
        <p:spPr>
          <a:xfrm>
            <a:off x="5072127" y="3306300"/>
            <a:ext cx="6061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+ 1</a:t>
            </a:r>
            <a:endParaRPr lang="es-E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32" name="31 Conector recto"/>
          <p:cNvCxnSpPr/>
          <p:nvPr/>
        </p:nvCxnSpPr>
        <p:spPr>
          <a:xfrm rot="5400000">
            <a:off x="5115886" y="3532705"/>
            <a:ext cx="873697" cy="2288"/>
          </a:xfrm>
          <a:prstGeom prst="line">
            <a:avLst/>
          </a:prstGeom>
          <a:ln w="476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32 Conector recto"/>
          <p:cNvCxnSpPr/>
          <p:nvPr/>
        </p:nvCxnSpPr>
        <p:spPr>
          <a:xfrm rot="5400000">
            <a:off x="6141589" y="3541268"/>
            <a:ext cx="873697" cy="2288"/>
          </a:xfrm>
          <a:prstGeom prst="line">
            <a:avLst/>
          </a:prstGeom>
          <a:ln w="476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33 CuadroTexto"/>
          <p:cNvSpPr txBox="1"/>
          <p:nvPr/>
        </p:nvSpPr>
        <p:spPr>
          <a:xfrm>
            <a:off x="5626931" y="3203557"/>
            <a:ext cx="97604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1       6</a:t>
            </a:r>
          </a:p>
          <a:p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3       2  </a:t>
            </a:r>
            <a:endParaRPr lang="es-E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5" name="34 CuadroTexto"/>
          <p:cNvSpPr txBox="1"/>
          <p:nvPr/>
        </p:nvSpPr>
        <p:spPr>
          <a:xfrm>
            <a:off x="6643796" y="3374112"/>
            <a:ext cx="699810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5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= 0</a:t>
            </a:r>
            <a:endParaRPr lang="es-ES" sz="15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6" name="35 CuadroTexto"/>
          <p:cNvSpPr txBox="1"/>
          <p:nvPr/>
        </p:nvSpPr>
        <p:spPr>
          <a:xfrm>
            <a:off x="3325519" y="3152187"/>
            <a:ext cx="47261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</a:t>
            </a:r>
            <a:endParaRPr lang="es-ES" sz="3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7" name="36 CuadroTexto"/>
          <p:cNvSpPr txBox="1"/>
          <p:nvPr/>
        </p:nvSpPr>
        <p:spPr>
          <a:xfrm>
            <a:off x="3510455" y="3275477"/>
            <a:ext cx="4315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</a:t>
            </a:r>
            <a:endParaRPr lang="es-E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38" name="37 Conector recto"/>
          <p:cNvCxnSpPr/>
          <p:nvPr/>
        </p:nvCxnSpPr>
        <p:spPr>
          <a:xfrm rot="5400000">
            <a:off x="3514830" y="3503594"/>
            <a:ext cx="873697" cy="2288"/>
          </a:xfrm>
          <a:prstGeom prst="line">
            <a:avLst/>
          </a:prstGeom>
          <a:ln w="476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38 Conector recto"/>
          <p:cNvCxnSpPr/>
          <p:nvPr/>
        </p:nvCxnSpPr>
        <p:spPr>
          <a:xfrm rot="5400000">
            <a:off x="4540533" y="3512157"/>
            <a:ext cx="873697" cy="2288"/>
          </a:xfrm>
          <a:prstGeom prst="line">
            <a:avLst/>
          </a:prstGeom>
          <a:ln w="476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39 CuadroTexto"/>
          <p:cNvSpPr txBox="1"/>
          <p:nvPr/>
        </p:nvSpPr>
        <p:spPr>
          <a:xfrm>
            <a:off x="4054984" y="3141913"/>
            <a:ext cx="87330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1       1</a:t>
            </a:r>
          </a:p>
          <a:p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3       1</a:t>
            </a:r>
            <a:endParaRPr lang="es-E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1" name="40 CuadroTexto"/>
          <p:cNvSpPr txBox="1"/>
          <p:nvPr/>
        </p:nvSpPr>
        <p:spPr>
          <a:xfrm>
            <a:off x="1791383" y="3262874"/>
            <a:ext cx="524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 </a:t>
            </a:r>
            <a:endParaRPr lang="es-E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2" name="41 CuadroTexto"/>
          <p:cNvSpPr txBox="1"/>
          <p:nvPr/>
        </p:nvSpPr>
        <p:spPr>
          <a:xfrm>
            <a:off x="2370023" y="3121365"/>
            <a:ext cx="86302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6       1</a:t>
            </a:r>
          </a:p>
          <a:p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2       1</a:t>
            </a:r>
            <a:endParaRPr lang="es-E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43" name="42 Conector recto"/>
          <p:cNvCxnSpPr/>
          <p:nvPr/>
        </p:nvCxnSpPr>
        <p:spPr>
          <a:xfrm rot="5400000">
            <a:off x="1800756" y="3474483"/>
            <a:ext cx="873697" cy="2288"/>
          </a:xfrm>
          <a:prstGeom prst="line">
            <a:avLst/>
          </a:prstGeom>
          <a:ln w="476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43 Conector recto"/>
          <p:cNvCxnSpPr/>
          <p:nvPr/>
        </p:nvCxnSpPr>
        <p:spPr>
          <a:xfrm rot="5400000">
            <a:off x="2826459" y="3483046"/>
            <a:ext cx="873697" cy="2288"/>
          </a:xfrm>
          <a:prstGeom prst="line">
            <a:avLst/>
          </a:prstGeom>
          <a:ln w="476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" name="19 Imagen" descr="Recta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8409" y="4647710"/>
            <a:ext cx="2285591" cy="2210290"/>
          </a:xfrm>
          <a:prstGeom prst="rect">
            <a:avLst/>
          </a:prstGeom>
        </p:spPr>
      </p:pic>
      <p:sp>
        <p:nvSpPr>
          <p:cNvPr id="21" name="20 Rectángulo redondeado"/>
          <p:cNvSpPr/>
          <p:nvPr/>
        </p:nvSpPr>
        <p:spPr>
          <a:xfrm>
            <a:off x="6854158" y="4591210"/>
            <a:ext cx="2289842" cy="2266790"/>
          </a:xfrm>
          <a:prstGeom prst="roundRect">
            <a:avLst/>
          </a:prstGeom>
          <a:solidFill>
            <a:schemeClr val="accent2">
              <a:lumMod val="40000"/>
              <a:lumOff val="60000"/>
              <a:alpha val="7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2" name="21 CuadroTexto"/>
          <p:cNvSpPr txBox="1"/>
          <p:nvPr/>
        </p:nvSpPr>
        <p:spPr>
          <a:xfrm>
            <a:off x="0" y="0"/>
            <a:ext cx="1383649" cy="2923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300" dirty="0" smtClean="0">
                <a:hlinkClick r:id="rId3" action="ppaction://hlinksldjump"/>
              </a:rPr>
              <a:t>Volver al Índice</a:t>
            </a:r>
            <a:endParaRPr lang="es-ES" sz="1300" dirty="0"/>
          </a:p>
        </p:txBody>
      </p:sp>
      <p:sp>
        <p:nvSpPr>
          <p:cNvPr id="23" name="22 Rectángulo"/>
          <p:cNvSpPr/>
          <p:nvPr/>
        </p:nvSpPr>
        <p:spPr>
          <a:xfrm>
            <a:off x="0" y="0"/>
            <a:ext cx="1379095" cy="314793"/>
          </a:xfrm>
          <a:prstGeom prst="rect">
            <a:avLst/>
          </a:prstGeom>
          <a:noFill/>
          <a:ln>
            <a:solidFill>
              <a:schemeClr val="tx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15 CuadroTexto"/>
          <p:cNvSpPr txBox="1"/>
          <p:nvPr/>
        </p:nvSpPr>
        <p:spPr>
          <a:xfrm>
            <a:off x="1241945" y="2306471"/>
            <a:ext cx="246508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Desarrollo de la matriz:</a:t>
            </a:r>
            <a:endParaRPr lang="es-E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7" name="CuadroTexto 1"/>
          <p:cNvSpPr txBox="1"/>
          <p:nvPr/>
        </p:nvSpPr>
        <p:spPr>
          <a:xfrm>
            <a:off x="1908697" y="460374"/>
            <a:ext cx="528367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Forma Matricial</a:t>
            </a:r>
          </a:p>
          <a:p>
            <a:pPr algn="ctr"/>
            <a:r>
              <a:rPr lang="es-ES_tradnl" sz="3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o de </a:t>
            </a:r>
            <a:r>
              <a:rPr lang="es-ES_tradnl" sz="3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Laplace</a:t>
            </a:r>
            <a:r>
              <a:rPr lang="es-ES_tradnl" sz="3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 </a:t>
            </a:r>
            <a:endParaRPr lang="es-ES_tradnl" sz="3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skerville Old Face" pitchFamily="18" charset="0"/>
            </a:endParaRPr>
          </a:p>
        </p:txBody>
      </p:sp>
      <p:sp>
        <p:nvSpPr>
          <p:cNvPr id="18" name="17 CuadroTexto"/>
          <p:cNvSpPr txBox="1"/>
          <p:nvPr/>
        </p:nvSpPr>
        <p:spPr>
          <a:xfrm>
            <a:off x="2974693" y="4363654"/>
            <a:ext cx="326403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4x  + 2y -16 = 0            /    2</a:t>
            </a:r>
            <a:endParaRPr lang="es-ES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9" name="18 CuadroTexto"/>
          <p:cNvSpPr txBox="1"/>
          <p:nvPr/>
        </p:nvSpPr>
        <p:spPr>
          <a:xfrm>
            <a:off x="3170333" y="5073767"/>
            <a:ext cx="2463213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5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 + 2x  – 8 = 0</a:t>
            </a:r>
            <a:endParaRPr lang="es-ES" sz="25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0" name="19 CuadroTexto"/>
          <p:cNvSpPr txBox="1"/>
          <p:nvPr/>
        </p:nvSpPr>
        <p:spPr>
          <a:xfrm>
            <a:off x="5072127" y="3306300"/>
            <a:ext cx="6061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+ 1</a:t>
            </a:r>
            <a:endParaRPr lang="es-E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21" name="20 Conector recto"/>
          <p:cNvCxnSpPr/>
          <p:nvPr/>
        </p:nvCxnSpPr>
        <p:spPr>
          <a:xfrm rot="5400000">
            <a:off x="5115886" y="3532705"/>
            <a:ext cx="873697" cy="2288"/>
          </a:xfrm>
          <a:prstGeom prst="line">
            <a:avLst/>
          </a:prstGeom>
          <a:ln w="476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21 Conector recto"/>
          <p:cNvCxnSpPr/>
          <p:nvPr/>
        </p:nvCxnSpPr>
        <p:spPr>
          <a:xfrm rot="5400000">
            <a:off x="6141589" y="3541268"/>
            <a:ext cx="873697" cy="2288"/>
          </a:xfrm>
          <a:prstGeom prst="line">
            <a:avLst/>
          </a:prstGeom>
          <a:ln w="476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22 CuadroTexto"/>
          <p:cNvSpPr txBox="1"/>
          <p:nvPr/>
        </p:nvSpPr>
        <p:spPr>
          <a:xfrm>
            <a:off x="5626931" y="3203557"/>
            <a:ext cx="97604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1       6</a:t>
            </a:r>
          </a:p>
          <a:p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3       2  </a:t>
            </a:r>
            <a:endParaRPr lang="es-E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4" name="23 CuadroTexto"/>
          <p:cNvSpPr txBox="1"/>
          <p:nvPr/>
        </p:nvSpPr>
        <p:spPr>
          <a:xfrm>
            <a:off x="6643796" y="3374112"/>
            <a:ext cx="699810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5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= 0</a:t>
            </a:r>
            <a:endParaRPr lang="es-ES" sz="15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5" name="24 CuadroTexto"/>
          <p:cNvSpPr txBox="1"/>
          <p:nvPr/>
        </p:nvSpPr>
        <p:spPr>
          <a:xfrm>
            <a:off x="3325519" y="3152187"/>
            <a:ext cx="47261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</a:t>
            </a:r>
            <a:endParaRPr lang="es-ES" sz="3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6" name="25 CuadroTexto"/>
          <p:cNvSpPr txBox="1"/>
          <p:nvPr/>
        </p:nvSpPr>
        <p:spPr>
          <a:xfrm>
            <a:off x="3510455" y="3275477"/>
            <a:ext cx="4315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</a:t>
            </a:r>
            <a:endParaRPr lang="es-E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27" name="26 Conector recto"/>
          <p:cNvCxnSpPr/>
          <p:nvPr/>
        </p:nvCxnSpPr>
        <p:spPr>
          <a:xfrm rot="5400000">
            <a:off x="3514830" y="3503594"/>
            <a:ext cx="873697" cy="2288"/>
          </a:xfrm>
          <a:prstGeom prst="line">
            <a:avLst/>
          </a:prstGeom>
          <a:ln w="476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27 Conector recto"/>
          <p:cNvCxnSpPr/>
          <p:nvPr/>
        </p:nvCxnSpPr>
        <p:spPr>
          <a:xfrm rot="5400000">
            <a:off x="4540533" y="3512157"/>
            <a:ext cx="873697" cy="2288"/>
          </a:xfrm>
          <a:prstGeom prst="line">
            <a:avLst/>
          </a:prstGeom>
          <a:ln w="476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28 CuadroTexto"/>
          <p:cNvSpPr txBox="1"/>
          <p:nvPr/>
        </p:nvSpPr>
        <p:spPr>
          <a:xfrm>
            <a:off x="4054984" y="3141913"/>
            <a:ext cx="87330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1       1</a:t>
            </a:r>
          </a:p>
          <a:p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3       1</a:t>
            </a:r>
            <a:endParaRPr lang="es-E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0" name="29 CuadroTexto"/>
          <p:cNvSpPr txBox="1"/>
          <p:nvPr/>
        </p:nvSpPr>
        <p:spPr>
          <a:xfrm>
            <a:off x="1791383" y="3262874"/>
            <a:ext cx="524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 </a:t>
            </a:r>
            <a:endParaRPr lang="es-E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1" name="30 CuadroTexto"/>
          <p:cNvSpPr txBox="1"/>
          <p:nvPr/>
        </p:nvSpPr>
        <p:spPr>
          <a:xfrm>
            <a:off x="2370023" y="3121365"/>
            <a:ext cx="86302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6       1</a:t>
            </a:r>
          </a:p>
          <a:p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2       1</a:t>
            </a:r>
            <a:endParaRPr lang="es-E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32" name="31 Conector recto"/>
          <p:cNvCxnSpPr/>
          <p:nvPr/>
        </p:nvCxnSpPr>
        <p:spPr>
          <a:xfrm rot="5400000">
            <a:off x="1800756" y="3474483"/>
            <a:ext cx="873697" cy="2288"/>
          </a:xfrm>
          <a:prstGeom prst="line">
            <a:avLst/>
          </a:prstGeom>
          <a:ln w="476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32 Conector recto"/>
          <p:cNvCxnSpPr/>
          <p:nvPr/>
        </p:nvCxnSpPr>
        <p:spPr>
          <a:xfrm rot="5400000">
            <a:off x="2826459" y="3483046"/>
            <a:ext cx="873697" cy="2288"/>
          </a:xfrm>
          <a:prstGeom prst="line">
            <a:avLst/>
          </a:prstGeom>
          <a:ln w="476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5" name="34 Imagen" descr="Recta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8409" y="4647710"/>
            <a:ext cx="2285591" cy="2210290"/>
          </a:xfrm>
          <a:prstGeom prst="rect">
            <a:avLst/>
          </a:prstGeom>
        </p:spPr>
      </p:pic>
      <p:sp>
        <p:nvSpPr>
          <p:cNvPr id="36" name="35 Rectángulo redondeado"/>
          <p:cNvSpPr/>
          <p:nvPr/>
        </p:nvSpPr>
        <p:spPr>
          <a:xfrm>
            <a:off x="6854158" y="4591210"/>
            <a:ext cx="2289842" cy="2266790"/>
          </a:xfrm>
          <a:prstGeom prst="roundRect">
            <a:avLst/>
          </a:prstGeom>
          <a:solidFill>
            <a:schemeClr val="accent2">
              <a:lumMod val="40000"/>
              <a:lumOff val="60000"/>
              <a:alpha val="7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7" name="36 CuadroTexto"/>
          <p:cNvSpPr txBox="1"/>
          <p:nvPr/>
        </p:nvSpPr>
        <p:spPr>
          <a:xfrm>
            <a:off x="0" y="0"/>
            <a:ext cx="1383649" cy="2923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300" dirty="0" smtClean="0">
                <a:hlinkClick r:id="rId3" action="ppaction://hlinksldjump"/>
              </a:rPr>
              <a:t>Volver al Índice</a:t>
            </a:r>
            <a:endParaRPr lang="es-ES" sz="1300" dirty="0"/>
          </a:p>
        </p:txBody>
      </p:sp>
      <p:sp>
        <p:nvSpPr>
          <p:cNvPr id="38" name="37 Rectángulo"/>
          <p:cNvSpPr/>
          <p:nvPr/>
        </p:nvSpPr>
        <p:spPr>
          <a:xfrm>
            <a:off x="0" y="0"/>
            <a:ext cx="1379095" cy="314793"/>
          </a:xfrm>
          <a:prstGeom prst="rect">
            <a:avLst/>
          </a:prstGeom>
          <a:noFill/>
          <a:ln>
            <a:solidFill>
              <a:schemeClr val="tx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9" name="38 División"/>
          <p:cNvSpPr/>
          <p:nvPr/>
        </p:nvSpPr>
        <p:spPr>
          <a:xfrm>
            <a:off x="5727560" y="4481565"/>
            <a:ext cx="251209" cy="190919"/>
          </a:xfrm>
          <a:prstGeom prst="mathDivid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1"/>
          <p:cNvSpPr txBox="1"/>
          <p:nvPr/>
        </p:nvSpPr>
        <p:spPr>
          <a:xfrm>
            <a:off x="902825" y="460374"/>
            <a:ext cx="7037408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sz="55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Ecuación Segmentada de la Recta</a:t>
            </a:r>
            <a:endParaRPr lang="es-ES_tradnl" sz="55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skerville Old Face" pitchFamily="18" charset="0"/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1241946" y="2514815"/>
            <a:ext cx="17469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 Expresa:</a:t>
            </a:r>
            <a:endParaRPr lang="es-E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2812648" y="3402957"/>
            <a:ext cx="287052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X + Y -1 = 0</a:t>
            </a:r>
          </a:p>
          <a:p>
            <a:r>
              <a:rPr lang="es-E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a     b</a:t>
            </a:r>
            <a:endParaRPr lang="es-E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skerville Old Face" pitchFamily="18" charset="0"/>
            </a:endParaRPr>
          </a:p>
        </p:txBody>
      </p:sp>
      <p:cxnSp>
        <p:nvCxnSpPr>
          <p:cNvPr id="7" name="6 Conector recto"/>
          <p:cNvCxnSpPr>
            <a:stCxn id="5" idx="1"/>
          </p:cNvCxnSpPr>
          <p:nvPr/>
        </p:nvCxnSpPr>
        <p:spPr>
          <a:xfrm rot="10800000" flipH="1">
            <a:off x="2812647" y="4063261"/>
            <a:ext cx="489167" cy="1416"/>
          </a:xfrm>
          <a:prstGeom prst="line">
            <a:avLst/>
          </a:prstGeom>
          <a:ln w="349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8 Conector recto"/>
          <p:cNvCxnSpPr/>
          <p:nvPr/>
        </p:nvCxnSpPr>
        <p:spPr>
          <a:xfrm rot="10800000" flipH="1">
            <a:off x="3683266" y="4046082"/>
            <a:ext cx="489167" cy="1416"/>
          </a:xfrm>
          <a:prstGeom prst="line">
            <a:avLst/>
          </a:prstGeom>
          <a:ln w="349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9 CuadroTexto"/>
          <p:cNvSpPr txBox="1"/>
          <p:nvPr/>
        </p:nvSpPr>
        <p:spPr>
          <a:xfrm>
            <a:off x="217716" y="5214257"/>
            <a:ext cx="440871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Donde a y b son segmentos desde el origen hasta el punto en el eje X e Y respectivamente</a:t>
            </a:r>
            <a:endParaRPr lang="es-E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10 Rectángulo redondeado"/>
          <p:cNvSpPr/>
          <p:nvPr/>
        </p:nvSpPr>
        <p:spPr>
          <a:xfrm>
            <a:off x="2792627" y="3294530"/>
            <a:ext cx="2631989" cy="1475334"/>
          </a:xfrm>
          <a:prstGeom prst="roundRect">
            <a:avLst/>
          </a:prstGeom>
          <a:solidFill>
            <a:schemeClr val="accent2">
              <a:lumMod val="40000"/>
              <a:lumOff val="60000"/>
              <a:alpha val="7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2" name="11 Imagen" descr="Recta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8409" y="4647710"/>
            <a:ext cx="2285591" cy="2210290"/>
          </a:xfrm>
          <a:prstGeom prst="rect">
            <a:avLst/>
          </a:prstGeom>
        </p:spPr>
      </p:pic>
      <p:sp>
        <p:nvSpPr>
          <p:cNvPr id="13" name="12 Rectángulo redondeado"/>
          <p:cNvSpPr/>
          <p:nvPr/>
        </p:nvSpPr>
        <p:spPr>
          <a:xfrm>
            <a:off x="6854158" y="4591210"/>
            <a:ext cx="2289842" cy="2266790"/>
          </a:xfrm>
          <a:prstGeom prst="roundRect">
            <a:avLst/>
          </a:prstGeom>
          <a:solidFill>
            <a:schemeClr val="accent2">
              <a:lumMod val="40000"/>
              <a:lumOff val="60000"/>
              <a:alpha val="7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" name="14 CuadroTexto"/>
          <p:cNvSpPr txBox="1"/>
          <p:nvPr/>
        </p:nvSpPr>
        <p:spPr>
          <a:xfrm>
            <a:off x="0" y="0"/>
            <a:ext cx="1383649" cy="2923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300" dirty="0" smtClean="0">
                <a:hlinkClick r:id="rId3" action="ppaction://hlinksldjump"/>
              </a:rPr>
              <a:t>Volver al Índice</a:t>
            </a:r>
            <a:endParaRPr lang="es-ES" sz="1300" dirty="0"/>
          </a:p>
        </p:txBody>
      </p:sp>
      <p:sp>
        <p:nvSpPr>
          <p:cNvPr id="16" name="15 Rectángulo"/>
          <p:cNvSpPr/>
          <p:nvPr/>
        </p:nvSpPr>
        <p:spPr>
          <a:xfrm>
            <a:off x="0" y="0"/>
            <a:ext cx="1379095" cy="314793"/>
          </a:xfrm>
          <a:prstGeom prst="rect">
            <a:avLst/>
          </a:prstGeom>
          <a:noFill/>
          <a:ln>
            <a:solidFill>
              <a:schemeClr val="tx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1 Conector recto"/>
          <p:cNvCxnSpPr/>
          <p:nvPr/>
        </p:nvCxnSpPr>
        <p:spPr>
          <a:xfrm rot="16200000" flipH="1">
            <a:off x="2033516" y="4440938"/>
            <a:ext cx="4339988" cy="27296"/>
          </a:xfrm>
          <a:prstGeom prst="line">
            <a:avLst/>
          </a:prstGeom>
          <a:ln w="317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2 Conector recto"/>
          <p:cNvCxnSpPr/>
          <p:nvPr/>
        </p:nvCxnSpPr>
        <p:spPr>
          <a:xfrm>
            <a:off x="2019869" y="4440938"/>
            <a:ext cx="4353635" cy="1588"/>
          </a:xfrm>
          <a:prstGeom prst="line">
            <a:avLst/>
          </a:prstGeom>
          <a:ln w="317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3 Elipse"/>
          <p:cNvSpPr/>
          <p:nvPr/>
        </p:nvSpPr>
        <p:spPr>
          <a:xfrm>
            <a:off x="5159736" y="4374642"/>
            <a:ext cx="133177" cy="135652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4 Elipse"/>
          <p:cNvSpPr/>
          <p:nvPr/>
        </p:nvSpPr>
        <p:spPr>
          <a:xfrm>
            <a:off x="4131781" y="2561060"/>
            <a:ext cx="133177" cy="135652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6" name="5 Conector recto"/>
          <p:cNvCxnSpPr/>
          <p:nvPr/>
        </p:nvCxnSpPr>
        <p:spPr>
          <a:xfrm rot="16200000" flipH="1">
            <a:off x="3383314" y="2799211"/>
            <a:ext cx="2691963" cy="1527948"/>
          </a:xfrm>
          <a:prstGeom prst="line">
            <a:avLst/>
          </a:prstGeom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6 CuadroTexto"/>
          <p:cNvSpPr txBox="1"/>
          <p:nvPr/>
        </p:nvSpPr>
        <p:spPr>
          <a:xfrm>
            <a:off x="6400800" y="4272750"/>
            <a:ext cx="2689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</a:t>
            </a:r>
            <a:endParaRPr lang="es-ES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4623216" y="2415283"/>
            <a:ext cx="8835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P= A,0</a:t>
            </a:r>
            <a:endParaRPr lang="es-E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5368399" y="3678315"/>
            <a:ext cx="13517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Q= 0,B</a:t>
            </a:r>
            <a:endParaRPr lang="es-E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9 CuadroTexto"/>
          <p:cNvSpPr txBox="1"/>
          <p:nvPr/>
        </p:nvSpPr>
        <p:spPr>
          <a:xfrm>
            <a:off x="5605286" y="5913216"/>
            <a:ext cx="3048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</a:t>
            </a:r>
            <a:endParaRPr lang="es-E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11" name="10 Conector recto de flecha"/>
          <p:cNvCxnSpPr/>
          <p:nvPr/>
        </p:nvCxnSpPr>
        <p:spPr>
          <a:xfrm>
            <a:off x="4310742" y="4528457"/>
            <a:ext cx="762000" cy="1588"/>
          </a:xfrm>
          <a:prstGeom prst="straightConnector1">
            <a:avLst/>
          </a:prstGeom>
          <a:ln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11 Conector recto de flecha"/>
          <p:cNvCxnSpPr/>
          <p:nvPr/>
        </p:nvCxnSpPr>
        <p:spPr>
          <a:xfrm rot="16200000" flipV="1">
            <a:off x="3293058" y="3510772"/>
            <a:ext cx="1593545" cy="6398"/>
          </a:xfrm>
          <a:prstGeom prst="straightConnector1">
            <a:avLst/>
          </a:prstGeom>
          <a:ln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12 CuadroTexto"/>
          <p:cNvSpPr txBox="1"/>
          <p:nvPr/>
        </p:nvSpPr>
        <p:spPr>
          <a:xfrm>
            <a:off x="3735606" y="3176565"/>
            <a:ext cx="2470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</a:t>
            </a:r>
            <a:endParaRPr lang="es-ES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4" name="13 CuadroTexto"/>
          <p:cNvSpPr txBox="1"/>
          <p:nvPr/>
        </p:nvSpPr>
        <p:spPr>
          <a:xfrm>
            <a:off x="4515662" y="4541665"/>
            <a:ext cx="3465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  <a:endParaRPr lang="es-ES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" name="14 CuadroTexto"/>
          <p:cNvSpPr txBox="1"/>
          <p:nvPr/>
        </p:nvSpPr>
        <p:spPr>
          <a:xfrm>
            <a:off x="3917577" y="4329952"/>
            <a:ext cx="3406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</a:t>
            </a:r>
            <a:endParaRPr lang="es-ES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6" name="CuadroTexto 1"/>
          <p:cNvSpPr txBox="1"/>
          <p:nvPr/>
        </p:nvSpPr>
        <p:spPr>
          <a:xfrm>
            <a:off x="902825" y="460374"/>
            <a:ext cx="7037408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sz="55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Ecuación Segmentada de la Recta</a:t>
            </a:r>
            <a:endParaRPr lang="es-ES_tradnl" sz="55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skerville Old Face" pitchFamily="18" charset="0"/>
            </a:endParaRPr>
          </a:p>
        </p:txBody>
      </p:sp>
      <p:sp>
        <p:nvSpPr>
          <p:cNvPr id="18" name="17 CuadroTexto"/>
          <p:cNvSpPr txBox="1"/>
          <p:nvPr/>
        </p:nvSpPr>
        <p:spPr>
          <a:xfrm>
            <a:off x="4034991" y="1946527"/>
            <a:ext cx="3047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</a:t>
            </a:r>
            <a:endParaRPr lang="es-ES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20" name="19 Imagen" descr="Recta 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07840" y="4713356"/>
            <a:ext cx="2162295" cy="2144644"/>
          </a:xfrm>
          <a:prstGeom prst="rect">
            <a:avLst/>
          </a:prstGeom>
        </p:spPr>
      </p:pic>
      <p:sp>
        <p:nvSpPr>
          <p:cNvPr id="21" name="20 Rectángulo redondeado"/>
          <p:cNvSpPr/>
          <p:nvPr/>
        </p:nvSpPr>
        <p:spPr>
          <a:xfrm>
            <a:off x="6768525" y="4591210"/>
            <a:ext cx="2289842" cy="2266790"/>
          </a:xfrm>
          <a:prstGeom prst="roundRect">
            <a:avLst/>
          </a:prstGeom>
          <a:solidFill>
            <a:schemeClr val="accent2">
              <a:lumMod val="40000"/>
              <a:lumOff val="60000"/>
              <a:alpha val="7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2" name="21 CuadroTexto"/>
          <p:cNvSpPr txBox="1"/>
          <p:nvPr/>
        </p:nvSpPr>
        <p:spPr>
          <a:xfrm>
            <a:off x="0" y="0"/>
            <a:ext cx="1383649" cy="2923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300" dirty="0" smtClean="0">
                <a:hlinkClick r:id="rId3" action="ppaction://hlinksldjump"/>
              </a:rPr>
              <a:t>Volver al Índice</a:t>
            </a:r>
            <a:endParaRPr lang="es-ES" sz="1300" dirty="0"/>
          </a:p>
        </p:txBody>
      </p:sp>
      <p:sp>
        <p:nvSpPr>
          <p:cNvPr id="23" name="22 Rectángulo"/>
          <p:cNvSpPr/>
          <p:nvPr/>
        </p:nvSpPr>
        <p:spPr>
          <a:xfrm>
            <a:off x="0" y="0"/>
            <a:ext cx="1379095" cy="314793"/>
          </a:xfrm>
          <a:prstGeom prst="rect">
            <a:avLst/>
          </a:prstGeom>
          <a:noFill/>
          <a:ln>
            <a:solidFill>
              <a:schemeClr val="tx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3000"/>
                            </p:stCondLst>
                            <p:childTnLst>
                              <p:par>
                                <p:cTn id="2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4000"/>
                            </p:stCondLst>
                            <p:childTnLst>
                              <p:par>
                                <p:cTn id="3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0"/>
                            </p:stCondLst>
                            <p:childTnLst>
                              <p:par>
                                <p:cTn id="34" presetID="10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6000"/>
                            </p:stCondLst>
                            <p:childTnLst>
                              <p:par>
                                <p:cTn id="38" presetID="42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4.81481E-6 L 0.00121 -0.15024 " pathEditMode="relative" rAng="0" ptsTypes="AA">
                                      <p:cBhvr>
                                        <p:cTn id="3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0" y="-7500"/>
                                    </p:animMotion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7000"/>
                            </p:stCondLst>
                            <p:childTnLst>
                              <p:par>
                                <p:cTn id="4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7" grpId="0"/>
      <p:bldP spid="8" grpId="0"/>
      <p:bldP spid="9" grpId="0"/>
      <p:bldP spid="10" grpId="0"/>
      <p:bldP spid="10" grpId="1"/>
      <p:bldP spid="13" grpId="0"/>
      <p:bldP spid="14" grpId="0"/>
      <p:bldP spid="15" grpId="1"/>
      <p:bldP spid="18" grpId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902825" y="460374"/>
            <a:ext cx="7037408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sz="55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Ecuación Segmentada de la Recta</a:t>
            </a:r>
            <a:endParaRPr lang="es-ES_tradnl" sz="55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skerville Old Face" pitchFamily="18" charset="0"/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1241946" y="2514815"/>
            <a:ext cx="230679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Deducción desde la Ecuación Canónica:</a:t>
            </a:r>
            <a:endParaRPr lang="es-E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1295400" y="3298372"/>
            <a:ext cx="813043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3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P= (A,0)</a:t>
            </a:r>
          </a:p>
          <a:p>
            <a:r>
              <a:rPr lang="es-ES" sz="13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Q=(0,B)</a:t>
            </a:r>
            <a:endParaRPr lang="es-ES" sz="13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3695639" y="3772818"/>
            <a:ext cx="1337226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5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m=  B-0</a:t>
            </a:r>
          </a:p>
          <a:p>
            <a:r>
              <a:rPr lang="es-ES" sz="25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0-A</a:t>
            </a:r>
            <a:endParaRPr lang="es-ES" sz="25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9" name="8 Imagen" descr="Recta 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07840" y="4713356"/>
            <a:ext cx="2162295" cy="2144644"/>
          </a:xfrm>
          <a:prstGeom prst="rect">
            <a:avLst/>
          </a:prstGeom>
        </p:spPr>
      </p:pic>
      <p:sp>
        <p:nvSpPr>
          <p:cNvPr id="10" name="9 Rectángulo redondeado"/>
          <p:cNvSpPr/>
          <p:nvPr/>
        </p:nvSpPr>
        <p:spPr>
          <a:xfrm>
            <a:off x="6768525" y="4591210"/>
            <a:ext cx="2289842" cy="2266790"/>
          </a:xfrm>
          <a:prstGeom prst="roundRect">
            <a:avLst/>
          </a:prstGeom>
          <a:solidFill>
            <a:schemeClr val="accent2">
              <a:lumMod val="40000"/>
              <a:lumOff val="60000"/>
              <a:alpha val="7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12" name="11 Conector recto"/>
          <p:cNvCxnSpPr/>
          <p:nvPr/>
        </p:nvCxnSpPr>
        <p:spPr>
          <a:xfrm>
            <a:off x="4417888" y="4212404"/>
            <a:ext cx="462337" cy="1588"/>
          </a:xfrm>
          <a:prstGeom prst="lin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12 CuadroTexto"/>
          <p:cNvSpPr txBox="1"/>
          <p:nvPr/>
        </p:nvSpPr>
        <p:spPr>
          <a:xfrm>
            <a:off x="0" y="0"/>
            <a:ext cx="1383649" cy="2923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300" dirty="0" smtClean="0">
                <a:hlinkClick r:id="rId3" action="ppaction://hlinksldjump"/>
              </a:rPr>
              <a:t>Volver al Índice</a:t>
            </a:r>
            <a:endParaRPr lang="es-ES" sz="1300" dirty="0"/>
          </a:p>
        </p:txBody>
      </p:sp>
      <p:sp>
        <p:nvSpPr>
          <p:cNvPr id="14" name="13 Rectángulo"/>
          <p:cNvSpPr/>
          <p:nvPr/>
        </p:nvSpPr>
        <p:spPr>
          <a:xfrm>
            <a:off x="0" y="0"/>
            <a:ext cx="1379095" cy="314793"/>
          </a:xfrm>
          <a:prstGeom prst="rect">
            <a:avLst/>
          </a:prstGeom>
          <a:noFill/>
          <a:ln>
            <a:solidFill>
              <a:schemeClr val="tx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404116" y="2043617"/>
            <a:ext cx="8502555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300" dirty="0" smtClean="0"/>
              <a:t>(</a:t>
            </a:r>
            <a:r>
              <a:rPr lang="es-ES" sz="23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Xo</a:t>
            </a:r>
            <a:r>
              <a:rPr lang="es-ES" sz="23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Yo): Coordenadas de un Punto Conocido en el Plano Cartesiano por donde pasa la recta, por ejemplo en la ecuación; </a:t>
            </a:r>
          </a:p>
          <a:p>
            <a:pPr algn="ctr"/>
            <a:endParaRPr lang="es-ES" sz="23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es-ES" sz="23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Y-Yo = m(X – </a:t>
            </a:r>
            <a:r>
              <a:rPr lang="es-ES" sz="23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Xo</a:t>
            </a:r>
            <a:r>
              <a:rPr lang="es-ES" sz="23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</a:p>
          <a:p>
            <a:endParaRPr lang="es-ES" sz="23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s-ES" sz="23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(X, Y) no varían, Pero si lo hacen  (</a:t>
            </a:r>
            <a:r>
              <a:rPr lang="es-ES" sz="23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Xo</a:t>
            </a:r>
            <a:r>
              <a:rPr lang="es-ES" sz="23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Yo), sustituyéndose por las coordenadas del punto conocido.</a:t>
            </a:r>
          </a:p>
          <a:p>
            <a:endParaRPr lang="es-E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s-E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uadroTexto 1"/>
          <p:cNvSpPr txBox="1"/>
          <p:nvPr/>
        </p:nvSpPr>
        <p:spPr>
          <a:xfrm>
            <a:off x="2720375" y="460375"/>
            <a:ext cx="3783472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3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Términos Generales</a:t>
            </a:r>
            <a:endParaRPr lang="es-ES_tradnl" sz="3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0" y="0"/>
            <a:ext cx="1383649" cy="2923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300" dirty="0" smtClean="0">
                <a:hlinkClick r:id="rId2" action="ppaction://hlinksldjump"/>
              </a:rPr>
              <a:t>Volver al Índice</a:t>
            </a:r>
            <a:endParaRPr lang="es-ES" sz="1300" dirty="0"/>
          </a:p>
        </p:txBody>
      </p:sp>
      <p:sp>
        <p:nvSpPr>
          <p:cNvPr id="5" name="4 Rectángulo"/>
          <p:cNvSpPr/>
          <p:nvPr/>
        </p:nvSpPr>
        <p:spPr>
          <a:xfrm>
            <a:off x="0" y="0"/>
            <a:ext cx="1379095" cy="314793"/>
          </a:xfrm>
          <a:prstGeom prst="rect">
            <a:avLst/>
          </a:prstGeom>
          <a:noFill/>
          <a:ln>
            <a:solidFill>
              <a:schemeClr val="tx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7" dur="8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8" dur="8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" dur="8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1"/>
          <p:cNvSpPr txBox="1"/>
          <p:nvPr/>
        </p:nvSpPr>
        <p:spPr>
          <a:xfrm>
            <a:off x="902825" y="460374"/>
            <a:ext cx="7037408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sz="55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Ecuación Segmentada de la Recta</a:t>
            </a:r>
            <a:endParaRPr lang="es-ES_tradnl" sz="55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skerville Old Face" pitchFamily="18" charset="0"/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1241946" y="2514815"/>
            <a:ext cx="230679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Deducción desde la Ecuación Canónica:</a:t>
            </a:r>
            <a:endParaRPr lang="es-E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" name="4 Imagen" descr="Recta 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07840" y="4713356"/>
            <a:ext cx="2162295" cy="2144644"/>
          </a:xfrm>
          <a:prstGeom prst="rect">
            <a:avLst/>
          </a:prstGeom>
        </p:spPr>
      </p:pic>
      <p:sp>
        <p:nvSpPr>
          <p:cNvPr id="6" name="5 Rectángulo redondeado"/>
          <p:cNvSpPr/>
          <p:nvPr/>
        </p:nvSpPr>
        <p:spPr>
          <a:xfrm>
            <a:off x="6768525" y="4591210"/>
            <a:ext cx="2289842" cy="2266790"/>
          </a:xfrm>
          <a:prstGeom prst="roundRect">
            <a:avLst/>
          </a:prstGeom>
          <a:solidFill>
            <a:schemeClr val="accent2">
              <a:lumMod val="40000"/>
              <a:lumOff val="60000"/>
              <a:alpha val="7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3695639" y="3772818"/>
            <a:ext cx="1210588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5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m=    B</a:t>
            </a:r>
          </a:p>
          <a:p>
            <a:r>
              <a:rPr lang="es-ES" sz="25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A</a:t>
            </a:r>
            <a:endParaRPr lang="es-ES" sz="25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8" name="7 Conector recto"/>
          <p:cNvCxnSpPr/>
          <p:nvPr/>
        </p:nvCxnSpPr>
        <p:spPr>
          <a:xfrm flipV="1">
            <a:off x="4559968" y="4211053"/>
            <a:ext cx="264695" cy="4010"/>
          </a:xfrm>
          <a:prstGeom prst="lin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15 Conector recto"/>
          <p:cNvCxnSpPr/>
          <p:nvPr/>
        </p:nvCxnSpPr>
        <p:spPr>
          <a:xfrm flipV="1">
            <a:off x="4395538" y="4211053"/>
            <a:ext cx="112294" cy="4010"/>
          </a:xfrm>
          <a:prstGeom prst="lin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17 CuadroTexto"/>
          <p:cNvSpPr txBox="1"/>
          <p:nvPr/>
        </p:nvSpPr>
        <p:spPr>
          <a:xfrm>
            <a:off x="0" y="0"/>
            <a:ext cx="1383649" cy="2923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300" dirty="0" smtClean="0">
                <a:hlinkClick r:id="rId3" action="ppaction://hlinksldjump"/>
              </a:rPr>
              <a:t>Volver al Índice</a:t>
            </a:r>
            <a:endParaRPr lang="es-ES" sz="1300" dirty="0"/>
          </a:p>
        </p:txBody>
      </p:sp>
      <p:sp>
        <p:nvSpPr>
          <p:cNvPr id="19" name="18 Rectángulo"/>
          <p:cNvSpPr/>
          <p:nvPr/>
        </p:nvSpPr>
        <p:spPr>
          <a:xfrm>
            <a:off x="0" y="0"/>
            <a:ext cx="1379095" cy="314793"/>
          </a:xfrm>
          <a:prstGeom prst="rect">
            <a:avLst/>
          </a:prstGeom>
          <a:noFill/>
          <a:ln>
            <a:solidFill>
              <a:schemeClr val="tx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902825" y="460374"/>
            <a:ext cx="7037408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sz="55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Ecuación Segmentada de la Recta</a:t>
            </a:r>
            <a:endParaRPr lang="es-ES_tradnl" sz="55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skerville Old Face" pitchFamily="18" charset="0"/>
            </a:endParaRPr>
          </a:p>
        </p:txBody>
      </p:sp>
      <p:sp>
        <p:nvSpPr>
          <p:cNvPr id="3" name="2 CuadroTexto"/>
          <p:cNvSpPr txBox="1"/>
          <p:nvPr/>
        </p:nvSpPr>
        <p:spPr>
          <a:xfrm>
            <a:off x="1241946" y="2514815"/>
            <a:ext cx="230679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Deducción desde la Ecuación Canónica:</a:t>
            </a:r>
            <a:endParaRPr lang="es-E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3 Rectángulo"/>
          <p:cNvSpPr/>
          <p:nvPr/>
        </p:nvSpPr>
        <p:spPr>
          <a:xfrm>
            <a:off x="3252748" y="3374962"/>
            <a:ext cx="189827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Y-Yo = m(X – </a:t>
            </a:r>
            <a:r>
              <a:rPr lang="es-E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Xo</a:t>
            </a: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)</a:t>
            </a:r>
            <a:endParaRPr lang="es-E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skerville Old Face" pitchFamily="18" charset="0"/>
            </a:endParaRPr>
          </a:p>
        </p:txBody>
      </p:sp>
      <p:sp>
        <p:nvSpPr>
          <p:cNvPr id="5" name="4 Rectángulo"/>
          <p:cNvSpPr/>
          <p:nvPr/>
        </p:nvSpPr>
        <p:spPr>
          <a:xfrm>
            <a:off x="3241861" y="3951905"/>
            <a:ext cx="169469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Y-B =   B(X – 0)</a:t>
            </a:r>
          </a:p>
          <a:p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             A</a:t>
            </a:r>
            <a:endParaRPr lang="es-E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skerville Old Face" pitchFamily="18" charset="0"/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4811486" y="3940628"/>
            <a:ext cx="8050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/   x A</a:t>
            </a:r>
            <a:endParaRPr lang="es-E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3233056" y="4844144"/>
            <a:ext cx="20278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AY – AB = -B(X-0)</a:t>
            </a:r>
            <a:endParaRPr lang="es-E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8" name="7 Imagen" descr="Recta 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07840" y="4713356"/>
            <a:ext cx="2162295" cy="2144644"/>
          </a:xfrm>
          <a:prstGeom prst="rect">
            <a:avLst/>
          </a:prstGeom>
        </p:spPr>
      </p:pic>
      <p:sp>
        <p:nvSpPr>
          <p:cNvPr id="9" name="8 Rectángulo redondeado"/>
          <p:cNvSpPr/>
          <p:nvPr/>
        </p:nvSpPr>
        <p:spPr>
          <a:xfrm>
            <a:off x="6768525" y="4591210"/>
            <a:ext cx="2289842" cy="2266790"/>
          </a:xfrm>
          <a:prstGeom prst="roundRect">
            <a:avLst/>
          </a:prstGeom>
          <a:solidFill>
            <a:schemeClr val="accent2">
              <a:lumMod val="40000"/>
              <a:lumOff val="60000"/>
              <a:alpha val="7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11" name="10 Conector recto"/>
          <p:cNvCxnSpPr/>
          <p:nvPr/>
        </p:nvCxnSpPr>
        <p:spPr>
          <a:xfrm flipV="1">
            <a:off x="4026568" y="4271211"/>
            <a:ext cx="184485" cy="4010"/>
          </a:xfrm>
          <a:prstGeom prst="lin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14 CuadroTexto"/>
          <p:cNvSpPr txBox="1"/>
          <p:nvPr/>
        </p:nvSpPr>
        <p:spPr>
          <a:xfrm>
            <a:off x="0" y="0"/>
            <a:ext cx="1383649" cy="2923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300" dirty="0" smtClean="0">
                <a:hlinkClick r:id="rId3" action="ppaction://hlinksldjump"/>
              </a:rPr>
              <a:t>Volver al Índice</a:t>
            </a:r>
            <a:endParaRPr lang="es-ES" sz="1300" dirty="0"/>
          </a:p>
        </p:txBody>
      </p:sp>
      <p:sp>
        <p:nvSpPr>
          <p:cNvPr id="16" name="15 Rectángulo"/>
          <p:cNvSpPr/>
          <p:nvPr/>
        </p:nvSpPr>
        <p:spPr>
          <a:xfrm>
            <a:off x="0" y="0"/>
            <a:ext cx="1379095" cy="314793"/>
          </a:xfrm>
          <a:prstGeom prst="rect">
            <a:avLst/>
          </a:prstGeom>
          <a:noFill/>
          <a:ln>
            <a:solidFill>
              <a:schemeClr val="tx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902825" y="460374"/>
            <a:ext cx="7037408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sz="55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Ecuación Segmentada de la Recta</a:t>
            </a:r>
            <a:endParaRPr lang="es-ES_tradnl" sz="55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skerville Old Face" pitchFamily="18" charset="0"/>
            </a:endParaRPr>
          </a:p>
        </p:txBody>
      </p:sp>
      <p:sp>
        <p:nvSpPr>
          <p:cNvPr id="3" name="2 CuadroTexto"/>
          <p:cNvSpPr txBox="1"/>
          <p:nvPr/>
        </p:nvSpPr>
        <p:spPr>
          <a:xfrm>
            <a:off x="1241946" y="2514815"/>
            <a:ext cx="230679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Deducción desde la Ecuación Canónica:</a:t>
            </a:r>
            <a:endParaRPr lang="es-E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3091540" y="3341915"/>
            <a:ext cx="3404509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AY – AB = -B(X-0)</a:t>
            </a:r>
          </a:p>
          <a:p>
            <a:endParaRPr lang="es-E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BX + AY – AB = 0     /        AB</a:t>
            </a:r>
          </a:p>
          <a:p>
            <a:endParaRPr lang="es-ES" sz="25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s-ES" sz="25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s-ES" sz="25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 + Y – 1 = 0</a:t>
            </a:r>
          </a:p>
          <a:p>
            <a:r>
              <a:rPr lang="es-ES" sz="25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   B</a:t>
            </a:r>
            <a:endParaRPr lang="es-ES" sz="25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" name="4 Imagen" descr="Recta 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07840" y="4713356"/>
            <a:ext cx="2162295" cy="2144644"/>
          </a:xfrm>
          <a:prstGeom prst="rect">
            <a:avLst/>
          </a:prstGeom>
        </p:spPr>
      </p:pic>
      <p:sp>
        <p:nvSpPr>
          <p:cNvPr id="6" name="5 Rectángulo redondeado"/>
          <p:cNvSpPr/>
          <p:nvPr/>
        </p:nvSpPr>
        <p:spPr>
          <a:xfrm>
            <a:off x="6768525" y="4591210"/>
            <a:ext cx="2289842" cy="2266790"/>
          </a:xfrm>
          <a:prstGeom prst="roundRect">
            <a:avLst/>
          </a:prstGeom>
          <a:solidFill>
            <a:schemeClr val="accent2">
              <a:lumMod val="40000"/>
              <a:lumOff val="60000"/>
              <a:alpha val="7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8 División"/>
          <p:cNvSpPr/>
          <p:nvPr/>
        </p:nvSpPr>
        <p:spPr>
          <a:xfrm>
            <a:off x="5520124" y="3990975"/>
            <a:ext cx="232976" cy="148538"/>
          </a:xfrm>
          <a:prstGeom prst="mathDivid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 </a:t>
            </a:r>
            <a:endParaRPr lang="es-ES" dirty="0"/>
          </a:p>
        </p:txBody>
      </p:sp>
      <p:cxnSp>
        <p:nvCxnSpPr>
          <p:cNvPr id="10" name="9 Conector recto"/>
          <p:cNvCxnSpPr/>
          <p:nvPr/>
        </p:nvCxnSpPr>
        <p:spPr>
          <a:xfrm flipV="1">
            <a:off x="3188368" y="5357061"/>
            <a:ext cx="184485" cy="4010"/>
          </a:xfrm>
          <a:prstGeom prst="lin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10 Conector recto"/>
          <p:cNvCxnSpPr/>
          <p:nvPr/>
        </p:nvCxnSpPr>
        <p:spPr>
          <a:xfrm flipV="1">
            <a:off x="3721768" y="5357061"/>
            <a:ext cx="184485" cy="4010"/>
          </a:xfrm>
          <a:prstGeom prst="lin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11 CuadroTexto"/>
          <p:cNvSpPr txBox="1"/>
          <p:nvPr/>
        </p:nvSpPr>
        <p:spPr>
          <a:xfrm>
            <a:off x="0" y="0"/>
            <a:ext cx="1383649" cy="2923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300" dirty="0" smtClean="0">
                <a:hlinkClick r:id="rId3" action="ppaction://hlinksldjump"/>
              </a:rPr>
              <a:t>Volver al Índice</a:t>
            </a:r>
            <a:endParaRPr lang="es-ES" sz="1300" dirty="0"/>
          </a:p>
        </p:txBody>
      </p:sp>
      <p:sp>
        <p:nvSpPr>
          <p:cNvPr id="13" name="12 Rectángulo"/>
          <p:cNvSpPr/>
          <p:nvPr/>
        </p:nvSpPr>
        <p:spPr>
          <a:xfrm>
            <a:off x="0" y="0"/>
            <a:ext cx="1379095" cy="314793"/>
          </a:xfrm>
          <a:prstGeom prst="rect">
            <a:avLst/>
          </a:prstGeom>
          <a:noFill/>
          <a:ln>
            <a:solidFill>
              <a:schemeClr val="tx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 animBg="1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7" name="26 Conector recto"/>
          <p:cNvCxnSpPr/>
          <p:nvPr/>
        </p:nvCxnSpPr>
        <p:spPr>
          <a:xfrm rot="16200000" flipH="1">
            <a:off x="2033516" y="4440938"/>
            <a:ext cx="4339988" cy="27296"/>
          </a:xfrm>
          <a:prstGeom prst="line">
            <a:avLst/>
          </a:prstGeom>
          <a:ln w="317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27 Conector recto"/>
          <p:cNvCxnSpPr/>
          <p:nvPr/>
        </p:nvCxnSpPr>
        <p:spPr>
          <a:xfrm>
            <a:off x="2019869" y="4440938"/>
            <a:ext cx="4353635" cy="1588"/>
          </a:xfrm>
          <a:prstGeom prst="line">
            <a:avLst/>
          </a:prstGeom>
          <a:ln w="317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28 Elipse"/>
          <p:cNvSpPr/>
          <p:nvPr/>
        </p:nvSpPr>
        <p:spPr>
          <a:xfrm>
            <a:off x="5159736" y="4374642"/>
            <a:ext cx="133177" cy="135652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0" name="29 Elipse"/>
          <p:cNvSpPr/>
          <p:nvPr/>
        </p:nvSpPr>
        <p:spPr>
          <a:xfrm>
            <a:off x="4131781" y="2561060"/>
            <a:ext cx="133177" cy="135652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31" name="30 Conector recto"/>
          <p:cNvCxnSpPr/>
          <p:nvPr/>
        </p:nvCxnSpPr>
        <p:spPr>
          <a:xfrm rot="16200000" flipH="1">
            <a:off x="3383314" y="2799211"/>
            <a:ext cx="2691963" cy="1527948"/>
          </a:xfrm>
          <a:prstGeom prst="line">
            <a:avLst/>
          </a:prstGeom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31 CuadroTexto"/>
          <p:cNvSpPr txBox="1"/>
          <p:nvPr/>
        </p:nvSpPr>
        <p:spPr>
          <a:xfrm>
            <a:off x="6400800" y="4272750"/>
            <a:ext cx="2689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</a:t>
            </a:r>
            <a:endParaRPr lang="es-ES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3" name="32 CuadroTexto"/>
          <p:cNvSpPr txBox="1"/>
          <p:nvPr/>
        </p:nvSpPr>
        <p:spPr>
          <a:xfrm>
            <a:off x="4043083" y="1906067"/>
            <a:ext cx="3047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</a:t>
            </a:r>
            <a:endParaRPr lang="es-ES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4" name="33 CuadroTexto"/>
          <p:cNvSpPr txBox="1"/>
          <p:nvPr/>
        </p:nvSpPr>
        <p:spPr>
          <a:xfrm>
            <a:off x="4623216" y="2415283"/>
            <a:ext cx="10198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P= (0,6)</a:t>
            </a:r>
            <a:endParaRPr lang="es-E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5" name="34 CuadroTexto"/>
          <p:cNvSpPr txBox="1"/>
          <p:nvPr/>
        </p:nvSpPr>
        <p:spPr>
          <a:xfrm>
            <a:off x="5368399" y="3678315"/>
            <a:ext cx="13517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Q= (3,0)</a:t>
            </a:r>
            <a:endParaRPr lang="es-E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6" name="35 CuadroTexto"/>
          <p:cNvSpPr txBox="1"/>
          <p:nvPr/>
        </p:nvSpPr>
        <p:spPr>
          <a:xfrm>
            <a:off x="5605286" y="5913216"/>
            <a:ext cx="3048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</a:t>
            </a:r>
            <a:endParaRPr lang="es-E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15" name="14 Conector recto de flecha"/>
          <p:cNvCxnSpPr/>
          <p:nvPr/>
        </p:nvCxnSpPr>
        <p:spPr>
          <a:xfrm>
            <a:off x="4310742" y="4528457"/>
            <a:ext cx="762000" cy="1588"/>
          </a:xfrm>
          <a:prstGeom prst="straightConnector1">
            <a:avLst/>
          </a:prstGeom>
          <a:ln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16 Conector recto de flecha"/>
          <p:cNvCxnSpPr/>
          <p:nvPr/>
        </p:nvCxnSpPr>
        <p:spPr>
          <a:xfrm rot="16200000" flipV="1">
            <a:off x="3293058" y="3510772"/>
            <a:ext cx="1593545" cy="6398"/>
          </a:xfrm>
          <a:prstGeom prst="straightConnector1">
            <a:avLst/>
          </a:prstGeom>
          <a:ln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20 CuadroTexto"/>
          <p:cNvSpPr txBox="1"/>
          <p:nvPr/>
        </p:nvSpPr>
        <p:spPr>
          <a:xfrm>
            <a:off x="3735606" y="3176565"/>
            <a:ext cx="2470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</a:t>
            </a:r>
            <a:endParaRPr lang="es-ES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2" name="21 CuadroTexto"/>
          <p:cNvSpPr txBox="1"/>
          <p:nvPr/>
        </p:nvSpPr>
        <p:spPr>
          <a:xfrm>
            <a:off x="4515662" y="4541665"/>
            <a:ext cx="3465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  <a:endParaRPr lang="es-ES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3" name="22 CuadroTexto"/>
          <p:cNvSpPr txBox="1"/>
          <p:nvPr/>
        </p:nvSpPr>
        <p:spPr>
          <a:xfrm>
            <a:off x="3917577" y="4329952"/>
            <a:ext cx="3406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</a:t>
            </a:r>
            <a:endParaRPr lang="es-ES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5" name="CuadroTexto 1"/>
          <p:cNvSpPr txBox="1"/>
          <p:nvPr/>
        </p:nvSpPr>
        <p:spPr>
          <a:xfrm>
            <a:off x="902825" y="460374"/>
            <a:ext cx="7037408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sz="55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Ecuación Segmentada de la Recta</a:t>
            </a:r>
            <a:endParaRPr lang="es-ES_tradnl" sz="55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skerville Old Face" pitchFamily="18" charset="0"/>
            </a:endParaRPr>
          </a:p>
        </p:txBody>
      </p:sp>
      <p:sp>
        <p:nvSpPr>
          <p:cNvPr id="19" name="18 CuadroTexto"/>
          <p:cNvSpPr txBox="1"/>
          <p:nvPr/>
        </p:nvSpPr>
        <p:spPr>
          <a:xfrm>
            <a:off x="0" y="0"/>
            <a:ext cx="1383649" cy="2923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300" dirty="0" smtClean="0">
                <a:hlinkClick r:id="rId2" action="ppaction://hlinksldjump"/>
              </a:rPr>
              <a:t>Volver al Índice</a:t>
            </a:r>
            <a:endParaRPr lang="es-ES" sz="1300" dirty="0"/>
          </a:p>
        </p:txBody>
      </p:sp>
      <p:sp>
        <p:nvSpPr>
          <p:cNvPr id="20" name="19 Rectángulo"/>
          <p:cNvSpPr/>
          <p:nvPr/>
        </p:nvSpPr>
        <p:spPr>
          <a:xfrm>
            <a:off x="0" y="0"/>
            <a:ext cx="1379095" cy="314793"/>
          </a:xfrm>
          <a:prstGeom prst="rect">
            <a:avLst/>
          </a:prstGeom>
          <a:noFill/>
          <a:ln>
            <a:solidFill>
              <a:schemeClr val="tx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00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0"/>
                            </p:stCondLst>
                            <p:childTnLst>
                              <p:par>
                                <p:cTn id="37" presetID="10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6000"/>
                            </p:stCondLst>
                            <p:childTnLst>
                              <p:par>
                                <p:cTn id="41" presetID="42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4.81481E-6 L 0.00121 -0.15024 " pathEditMode="relative" rAng="0" ptsTypes="AA">
                                      <p:cBhvr>
                                        <p:cTn id="42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0" y="-75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7000"/>
                            </p:stCondLst>
                            <p:childTnLst>
                              <p:par>
                                <p:cTn id="4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  <p:bldP spid="30" grpId="0" animBg="1"/>
      <p:bldP spid="32" grpId="0"/>
      <p:bldP spid="33" grpId="0"/>
      <p:bldP spid="34" grpId="0"/>
      <p:bldP spid="35" grpId="0"/>
      <p:bldP spid="36" grpId="0"/>
      <p:bldP spid="36" grpId="1"/>
      <p:bldP spid="21" grpId="0"/>
      <p:bldP spid="22" grpId="0"/>
      <p:bldP spid="23" grpId="0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1"/>
          <p:cNvSpPr txBox="1"/>
          <p:nvPr/>
        </p:nvSpPr>
        <p:spPr>
          <a:xfrm>
            <a:off x="902825" y="460374"/>
            <a:ext cx="7037408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sz="55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Ecuación Segmentada de la Recta</a:t>
            </a:r>
            <a:endParaRPr lang="es-ES_tradnl" sz="55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skerville Old Face" pitchFamily="18" charset="0"/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2635623" y="3536577"/>
            <a:ext cx="3576917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 + Y – 1 = 0</a:t>
            </a:r>
          </a:p>
          <a:p>
            <a:r>
              <a:rPr lang="es-E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3     6</a:t>
            </a:r>
            <a:endParaRPr lang="es-E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7" name="6 Conector recto"/>
          <p:cNvCxnSpPr/>
          <p:nvPr/>
        </p:nvCxnSpPr>
        <p:spPr>
          <a:xfrm rot="10800000" flipH="1" flipV="1">
            <a:off x="2672693" y="4198297"/>
            <a:ext cx="453566" cy="3000"/>
          </a:xfrm>
          <a:prstGeom prst="lin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8 Conector recto"/>
          <p:cNvCxnSpPr/>
          <p:nvPr/>
        </p:nvCxnSpPr>
        <p:spPr>
          <a:xfrm>
            <a:off x="3558746" y="4213654"/>
            <a:ext cx="420130" cy="1588"/>
          </a:xfrm>
          <a:prstGeom prst="lin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9 CuadroTexto"/>
          <p:cNvSpPr txBox="1"/>
          <p:nvPr/>
        </p:nvSpPr>
        <p:spPr>
          <a:xfrm>
            <a:off x="0" y="0"/>
            <a:ext cx="1383649" cy="2923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300" dirty="0" smtClean="0">
                <a:hlinkClick r:id="rId2" action="ppaction://hlinksldjump"/>
              </a:rPr>
              <a:t>Volver al Índice</a:t>
            </a:r>
            <a:endParaRPr lang="es-ES" sz="1300" dirty="0"/>
          </a:p>
        </p:txBody>
      </p:sp>
      <p:sp>
        <p:nvSpPr>
          <p:cNvPr id="11" name="10 Rectángulo"/>
          <p:cNvSpPr/>
          <p:nvPr/>
        </p:nvSpPr>
        <p:spPr>
          <a:xfrm>
            <a:off x="0" y="0"/>
            <a:ext cx="1379095" cy="314793"/>
          </a:xfrm>
          <a:prstGeom prst="rect">
            <a:avLst/>
          </a:prstGeom>
          <a:noFill/>
          <a:ln>
            <a:solidFill>
              <a:schemeClr val="tx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1330036" y="3495679"/>
            <a:ext cx="70267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 </a:t>
            </a:r>
            <a:r>
              <a:rPr lang="es-ES" sz="3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cos</a:t>
            </a:r>
            <a:r>
              <a:rPr lang="es-E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s-ES" sz="3600" dirty="0" smtClean="0"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el-GR" sz="3600" dirty="0" smtClean="0"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/>
              </a:rPr>
              <a:t>φ</a:t>
            </a:r>
            <a:r>
              <a:rPr lang="es-ES" sz="3600" dirty="0" smtClean="0"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r>
              <a:rPr lang="es-ES" sz="3600" dirty="0" smtClean="0"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/>
              </a:rPr>
              <a:t> +</a:t>
            </a:r>
            <a:r>
              <a:rPr lang="es-E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 </a:t>
            </a:r>
            <a:r>
              <a:rPr lang="es-ES" sz="3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sen</a:t>
            </a:r>
            <a:r>
              <a:rPr lang="es-E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s-ES" sz="3600" dirty="0" smtClean="0"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el-GR" sz="3600" dirty="0" smtClean="0"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/>
              </a:rPr>
              <a:t>φ</a:t>
            </a:r>
            <a:r>
              <a:rPr lang="es-ES" sz="3600" dirty="0" smtClean="0"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r>
              <a:rPr lang="es-ES" sz="3600" dirty="0" smtClean="0"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/>
              </a:rPr>
              <a:t> –p= 0</a:t>
            </a:r>
            <a:endParaRPr lang="es-ES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CuadroTexto 1"/>
          <p:cNvSpPr txBox="1"/>
          <p:nvPr/>
        </p:nvSpPr>
        <p:spPr>
          <a:xfrm>
            <a:off x="902825" y="460374"/>
            <a:ext cx="7037408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sz="55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Ecuación de </a:t>
            </a:r>
            <a:r>
              <a:rPr lang="es-ES_tradnl" sz="55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Hess</a:t>
            </a:r>
            <a:endParaRPr lang="es-ES_tradnl" sz="55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skerville Old Face" pitchFamily="18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1241946" y="2514815"/>
            <a:ext cx="23067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 expresa:</a:t>
            </a:r>
            <a:endParaRPr lang="es-E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0" y="0"/>
            <a:ext cx="1383649" cy="2923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300" dirty="0" smtClean="0">
                <a:hlinkClick r:id="rId2" action="ppaction://hlinksldjump"/>
              </a:rPr>
              <a:t>Volver al Índice</a:t>
            </a:r>
            <a:endParaRPr lang="es-ES" sz="1300" dirty="0"/>
          </a:p>
        </p:txBody>
      </p:sp>
      <p:sp>
        <p:nvSpPr>
          <p:cNvPr id="7" name="6 Rectángulo"/>
          <p:cNvSpPr/>
          <p:nvPr/>
        </p:nvSpPr>
        <p:spPr>
          <a:xfrm>
            <a:off x="0" y="0"/>
            <a:ext cx="1379095" cy="314793"/>
          </a:xfrm>
          <a:prstGeom prst="rect">
            <a:avLst/>
          </a:prstGeom>
          <a:noFill/>
          <a:ln>
            <a:solidFill>
              <a:schemeClr val="tx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902825" y="460374"/>
            <a:ext cx="7037408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sz="55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Ecuación de </a:t>
            </a:r>
            <a:r>
              <a:rPr lang="es-ES_tradnl" sz="55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Hess</a:t>
            </a:r>
            <a:endParaRPr lang="es-ES_tradnl" sz="55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skerville Old Face" pitchFamily="18" charset="0"/>
            </a:endParaRPr>
          </a:p>
        </p:txBody>
      </p:sp>
      <p:sp>
        <p:nvSpPr>
          <p:cNvPr id="18" name="17 CuadroTexto"/>
          <p:cNvSpPr txBox="1"/>
          <p:nvPr/>
        </p:nvSpPr>
        <p:spPr>
          <a:xfrm>
            <a:off x="1241945" y="2306471"/>
            <a:ext cx="24650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Deducción:</a:t>
            </a:r>
            <a:endParaRPr lang="es-E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19" name="18 Conector recto"/>
          <p:cNvCxnSpPr/>
          <p:nvPr/>
        </p:nvCxnSpPr>
        <p:spPr>
          <a:xfrm>
            <a:off x="2019869" y="4440938"/>
            <a:ext cx="4353635" cy="1588"/>
          </a:xfrm>
          <a:prstGeom prst="line">
            <a:avLst/>
          </a:prstGeom>
          <a:ln w="317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19 Elipse"/>
          <p:cNvSpPr/>
          <p:nvPr/>
        </p:nvSpPr>
        <p:spPr>
          <a:xfrm>
            <a:off x="5159736" y="4374642"/>
            <a:ext cx="133177" cy="135652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1" name="20 Elipse"/>
          <p:cNvSpPr/>
          <p:nvPr/>
        </p:nvSpPr>
        <p:spPr>
          <a:xfrm>
            <a:off x="4131781" y="2561060"/>
            <a:ext cx="133177" cy="135652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22" name="21 Conector recto"/>
          <p:cNvCxnSpPr/>
          <p:nvPr/>
        </p:nvCxnSpPr>
        <p:spPr>
          <a:xfrm rot="16200000" flipH="1">
            <a:off x="3383314" y="2799211"/>
            <a:ext cx="2691963" cy="1527948"/>
          </a:xfrm>
          <a:prstGeom prst="line">
            <a:avLst/>
          </a:prstGeom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22 CuadroTexto"/>
          <p:cNvSpPr txBox="1"/>
          <p:nvPr/>
        </p:nvSpPr>
        <p:spPr>
          <a:xfrm>
            <a:off x="6400800" y="4272750"/>
            <a:ext cx="2689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</a:t>
            </a:r>
            <a:endParaRPr lang="es-ES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4" name="23 CuadroTexto"/>
          <p:cNvSpPr txBox="1"/>
          <p:nvPr/>
        </p:nvSpPr>
        <p:spPr>
          <a:xfrm>
            <a:off x="4043083" y="1906067"/>
            <a:ext cx="3047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</a:t>
            </a:r>
            <a:endParaRPr lang="es-ES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7" name="26 CuadroTexto"/>
          <p:cNvSpPr txBox="1"/>
          <p:nvPr/>
        </p:nvSpPr>
        <p:spPr>
          <a:xfrm>
            <a:off x="5605286" y="5913216"/>
            <a:ext cx="3048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</a:t>
            </a:r>
            <a:endParaRPr lang="es-E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28" name="27 Conector recto de flecha"/>
          <p:cNvCxnSpPr/>
          <p:nvPr/>
        </p:nvCxnSpPr>
        <p:spPr>
          <a:xfrm>
            <a:off x="4310742" y="4528457"/>
            <a:ext cx="762000" cy="1588"/>
          </a:xfrm>
          <a:prstGeom prst="straightConnector1">
            <a:avLst/>
          </a:prstGeom>
          <a:ln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28 Conector recto de flecha"/>
          <p:cNvCxnSpPr/>
          <p:nvPr/>
        </p:nvCxnSpPr>
        <p:spPr>
          <a:xfrm rot="16200000" flipV="1">
            <a:off x="3293058" y="3510772"/>
            <a:ext cx="1593545" cy="6398"/>
          </a:xfrm>
          <a:prstGeom prst="straightConnector1">
            <a:avLst/>
          </a:prstGeom>
          <a:ln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29 CuadroTexto"/>
          <p:cNvSpPr txBox="1"/>
          <p:nvPr/>
        </p:nvSpPr>
        <p:spPr>
          <a:xfrm>
            <a:off x="3735606" y="3176565"/>
            <a:ext cx="2470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</a:t>
            </a:r>
            <a:endParaRPr lang="es-ES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1" name="30 CuadroTexto"/>
          <p:cNvSpPr txBox="1"/>
          <p:nvPr/>
        </p:nvSpPr>
        <p:spPr>
          <a:xfrm>
            <a:off x="4515662" y="4541665"/>
            <a:ext cx="3465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  <a:endParaRPr lang="es-ES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2" name="31 CuadroTexto"/>
          <p:cNvSpPr txBox="1"/>
          <p:nvPr/>
        </p:nvSpPr>
        <p:spPr>
          <a:xfrm>
            <a:off x="3917577" y="4329952"/>
            <a:ext cx="3406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</a:t>
            </a:r>
            <a:endParaRPr lang="es-ES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33" name="32 Conector recto"/>
          <p:cNvCxnSpPr/>
          <p:nvPr/>
        </p:nvCxnSpPr>
        <p:spPr>
          <a:xfrm rot="16200000" flipH="1">
            <a:off x="2033516" y="4440938"/>
            <a:ext cx="4339988" cy="27296"/>
          </a:xfrm>
          <a:prstGeom prst="line">
            <a:avLst/>
          </a:prstGeom>
          <a:ln w="317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34 Conector recto"/>
          <p:cNvCxnSpPr/>
          <p:nvPr/>
        </p:nvCxnSpPr>
        <p:spPr>
          <a:xfrm rot="10800000" flipV="1">
            <a:off x="4218775" y="3933912"/>
            <a:ext cx="720697" cy="495657"/>
          </a:xfrm>
          <a:prstGeom prst="line">
            <a:avLst/>
          </a:prstGeom>
          <a:ln w="31750"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42 Rectángulo"/>
          <p:cNvSpPr/>
          <p:nvPr/>
        </p:nvSpPr>
        <p:spPr>
          <a:xfrm rot="3475693">
            <a:off x="4869887" y="3958272"/>
            <a:ext cx="100283" cy="103256"/>
          </a:xfrm>
          <a:prstGeom prst="rect">
            <a:avLst/>
          </a:prstGeom>
          <a:noFill/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4" name="43 CuadroTexto"/>
          <p:cNvSpPr txBox="1"/>
          <p:nvPr/>
        </p:nvSpPr>
        <p:spPr>
          <a:xfrm>
            <a:off x="4970834" y="3715967"/>
            <a:ext cx="12752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Parámetro</a:t>
            </a:r>
            <a:endParaRPr lang="es-ES" dirty="0">
              <a:solidFill>
                <a:schemeClr val="accent5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5" name="44 Arco"/>
          <p:cNvSpPr/>
          <p:nvPr/>
        </p:nvSpPr>
        <p:spPr>
          <a:xfrm>
            <a:off x="4369750" y="4218775"/>
            <a:ext cx="378863" cy="251250"/>
          </a:xfrm>
          <a:prstGeom prst="arc">
            <a:avLst>
              <a:gd name="adj1" fmla="val 16200000"/>
              <a:gd name="adj2" fmla="val 1767521"/>
            </a:avLst>
          </a:prstGeom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 dirty="0">
              <a:solidFill>
                <a:schemeClr val="accent5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6" name="45 CuadroTexto"/>
          <p:cNvSpPr txBox="1"/>
          <p:nvPr/>
        </p:nvSpPr>
        <p:spPr>
          <a:xfrm>
            <a:off x="4450976" y="4202206"/>
            <a:ext cx="25549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000" dirty="0" smtClean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/>
              </a:rPr>
              <a:t>φ</a:t>
            </a:r>
            <a:endParaRPr lang="es-ES" sz="1000" dirty="0">
              <a:solidFill>
                <a:schemeClr val="accent3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5" name="24 CuadroTexto"/>
          <p:cNvSpPr txBox="1"/>
          <p:nvPr/>
        </p:nvSpPr>
        <p:spPr>
          <a:xfrm>
            <a:off x="0" y="6304002"/>
            <a:ext cx="4004943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5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Parámetro: Distancia desde el origen hasta </a:t>
            </a:r>
          </a:p>
          <a:p>
            <a:r>
              <a:rPr lang="es-ES" sz="15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 recta, la corta perpendicularmente</a:t>
            </a:r>
            <a:endParaRPr lang="es-ES" sz="15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6" name="25 CuadroTexto"/>
          <p:cNvSpPr txBox="1"/>
          <p:nvPr/>
        </p:nvSpPr>
        <p:spPr>
          <a:xfrm>
            <a:off x="0" y="0"/>
            <a:ext cx="1383649" cy="2923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300" dirty="0" smtClean="0">
                <a:hlinkClick r:id="rId2" action="ppaction://hlinksldjump"/>
              </a:rPr>
              <a:t>Volver al Índice</a:t>
            </a:r>
            <a:endParaRPr lang="es-ES" sz="1300" dirty="0"/>
          </a:p>
        </p:txBody>
      </p:sp>
      <p:sp>
        <p:nvSpPr>
          <p:cNvPr id="34" name="33 Rectángulo"/>
          <p:cNvSpPr/>
          <p:nvPr/>
        </p:nvSpPr>
        <p:spPr>
          <a:xfrm>
            <a:off x="0" y="0"/>
            <a:ext cx="1379095" cy="314793"/>
          </a:xfrm>
          <a:prstGeom prst="rect">
            <a:avLst/>
          </a:prstGeom>
          <a:noFill/>
          <a:ln>
            <a:solidFill>
              <a:schemeClr val="tx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2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2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2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21" grpId="0" animBg="1"/>
      <p:bldP spid="23" grpId="0"/>
      <p:bldP spid="24" grpId="0"/>
      <p:bldP spid="27" grpId="0"/>
      <p:bldP spid="30" grpId="0"/>
      <p:bldP spid="31" grpId="0"/>
      <p:bldP spid="32" grpId="0"/>
      <p:bldP spid="43" grpId="0" animBg="1"/>
      <p:bldP spid="44" grpId="0"/>
      <p:bldP spid="45" grpId="0" animBg="1"/>
      <p:bldP spid="46" grpId="0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1 Conector recto"/>
          <p:cNvCxnSpPr/>
          <p:nvPr/>
        </p:nvCxnSpPr>
        <p:spPr>
          <a:xfrm>
            <a:off x="2019869" y="4440938"/>
            <a:ext cx="4353635" cy="1588"/>
          </a:xfrm>
          <a:prstGeom prst="line">
            <a:avLst/>
          </a:prstGeom>
          <a:ln w="317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2 Elipse"/>
          <p:cNvSpPr/>
          <p:nvPr/>
        </p:nvSpPr>
        <p:spPr>
          <a:xfrm>
            <a:off x="5159736" y="4374642"/>
            <a:ext cx="133177" cy="135652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3 Elipse"/>
          <p:cNvSpPr/>
          <p:nvPr/>
        </p:nvSpPr>
        <p:spPr>
          <a:xfrm>
            <a:off x="4131781" y="2561060"/>
            <a:ext cx="133177" cy="135652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5" name="4 Conector recto"/>
          <p:cNvCxnSpPr/>
          <p:nvPr/>
        </p:nvCxnSpPr>
        <p:spPr>
          <a:xfrm rot="16200000" flipH="1">
            <a:off x="3383314" y="2799211"/>
            <a:ext cx="2691963" cy="1527948"/>
          </a:xfrm>
          <a:prstGeom prst="line">
            <a:avLst/>
          </a:prstGeom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5 CuadroTexto"/>
          <p:cNvSpPr txBox="1"/>
          <p:nvPr/>
        </p:nvSpPr>
        <p:spPr>
          <a:xfrm>
            <a:off x="6400800" y="4272750"/>
            <a:ext cx="2689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</a:t>
            </a:r>
            <a:endParaRPr lang="es-ES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4043083" y="1906067"/>
            <a:ext cx="3047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</a:t>
            </a:r>
            <a:endParaRPr lang="es-ES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5605286" y="5913216"/>
            <a:ext cx="3048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</a:t>
            </a:r>
            <a:endParaRPr lang="es-E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" name="12 CuadroTexto"/>
          <p:cNvSpPr txBox="1"/>
          <p:nvPr/>
        </p:nvSpPr>
        <p:spPr>
          <a:xfrm>
            <a:off x="3917577" y="4329952"/>
            <a:ext cx="3406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</a:t>
            </a:r>
            <a:endParaRPr lang="es-ES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14" name="13 Conector recto"/>
          <p:cNvCxnSpPr/>
          <p:nvPr/>
        </p:nvCxnSpPr>
        <p:spPr>
          <a:xfrm rot="16200000" flipH="1">
            <a:off x="2033516" y="4440938"/>
            <a:ext cx="4339988" cy="27296"/>
          </a:xfrm>
          <a:prstGeom prst="line">
            <a:avLst/>
          </a:prstGeom>
          <a:ln w="317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14 Conector recto"/>
          <p:cNvCxnSpPr/>
          <p:nvPr/>
        </p:nvCxnSpPr>
        <p:spPr>
          <a:xfrm rot="10800000" flipV="1">
            <a:off x="4218776" y="3080657"/>
            <a:ext cx="1942538" cy="1348912"/>
          </a:xfrm>
          <a:prstGeom prst="line">
            <a:avLst/>
          </a:prstGeom>
          <a:ln w="31750"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17 Arco"/>
          <p:cNvSpPr/>
          <p:nvPr/>
        </p:nvSpPr>
        <p:spPr>
          <a:xfrm>
            <a:off x="4369750" y="4218775"/>
            <a:ext cx="378863" cy="251250"/>
          </a:xfrm>
          <a:prstGeom prst="arc">
            <a:avLst>
              <a:gd name="adj1" fmla="val 16200000"/>
              <a:gd name="adj2" fmla="val 1767521"/>
            </a:avLst>
          </a:prstGeom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 dirty="0">
              <a:solidFill>
                <a:schemeClr val="accent5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9" name="18 CuadroTexto"/>
          <p:cNvSpPr txBox="1"/>
          <p:nvPr/>
        </p:nvSpPr>
        <p:spPr>
          <a:xfrm>
            <a:off x="4450976" y="4202206"/>
            <a:ext cx="25549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000" dirty="0" smtClean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/>
              </a:rPr>
              <a:t>φ</a:t>
            </a:r>
            <a:endParaRPr lang="es-ES" sz="1000" dirty="0">
              <a:solidFill>
                <a:schemeClr val="accent3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0" name="CuadroTexto 1"/>
          <p:cNvSpPr txBox="1"/>
          <p:nvPr/>
        </p:nvSpPr>
        <p:spPr>
          <a:xfrm>
            <a:off x="902825" y="460374"/>
            <a:ext cx="7037408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sz="55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Ecuación de </a:t>
            </a:r>
            <a:r>
              <a:rPr lang="es-ES_tradnl" sz="55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Hess</a:t>
            </a:r>
            <a:endParaRPr lang="es-ES_tradnl" sz="55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skerville Old Face" pitchFamily="18" charset="0"/>
            </a:endParaRPr>
          </a:p>
        </p:txBody>
      </p:sp>
      <p:sp>
        <p:nvSpPr>
          <p:cNvPr id="21" name="20 CuadroTexto"/>
          <p:cNvSpPr txBox="1"/>
          <p:nvPr/>
        </p:nvSpPr>
        <p:spPr>
          <a:xfrm>
            <a:off x="1241945" y="2306471"/>
            <a:ext cx="24650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Deducción:</a:t>
            </a:r>
            <a:endParaRPr lang="es-E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26" name="25 Conector recto"/>
          <p:cNvCxnSpPr/>
          <p:nvPr/>
        </p:nvCxnSpPr>
        <p:spPr>
          <a:xfrm rot="16200000" flipV="1">
            <a:off x="4686059" y="4174089"/>
            <a:ext cx="499854" cy="5455"/>
          </a:xfrm>
          <a:prstGeom prst="line">
            <a:avLst/>
          </a:prstGeom>
          <a:ln w="12700" cmpd="sng">
            <a:solidFill>
              <a:schemeClr val="bg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32 Conector recto"/>
          <p:cNvCxnSpPr/>
          <p:nvPr/>
        </p:nvCxnSpPr>
        <p:spPr>
          <a:xfrm rot="10800000">
            <a:off x="4183582" y="3916545"/>
            <a:ext cx="752560" cy="1588"/>
          </a:xfrm>
          <a:prstGeom prst="line">
            <a:avLst/>
          </a:prstGeom>
          <a:ln w="19050">
            <a:solidFill>
              <a:schemeClr val="bg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33 Abrir llave"/>
          <p:cNvSpPr/>
          <p:nvPr/>
        </p:nvSpPr>
        <p:spPr>
          <a:xfrm rot="16200000">
            <a:off x="4442527" y="4304961"/>
            <a:ext cx="299405" cy="671640"/>
          </a:xfrm>
          <a:prstGeom prst="leftBrace">
            <a:avLst>
              <a:gd name="adj1" fmla="val 8333"/>
              <a:gd name="adj2" fmla="val 50000"/>
            </a:avLst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5" name="34 Abrir llave"/>
          <p:cNvSpPr/>
          <p:nvPr/>
        </p:nvSpPr>
        <p:spPr>
          <a:xfrm rot="10800000">
            <a:off x="4975254" y="3908452"/>
            <a:ext cx="276477" cy="508449"/>
          </a:xfrm>
          <a:prstGeom prst="leftBrace">
            <a:avLst>
              <a:gd name="adj1" fmla="val 8333"/>
              <a:gd name="adj2" fmla="val 50000"/>
            </a:avLst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6" name="35 CuadroTexto"/>
          <p:cNvSpPr txBox="1"/>
          <p:nvPr/>
        </p:nvSpPr>
        <p:spPr>
          <a:xfrm>
            <a:off x="4232135" y="4741933"/>
            <a:ext cx="1165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 </a:t>
            </a:r>
            <a:r>
              <a:rPr lang="es-ES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cos</a:t>
            </a:r>
            <a:r>
              <a:rPr lang="es-ES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</a:t>
            </a:r>
            <a:r>
              <a:rPr lang="el-GR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/>
              </a:rPr>
              <a:t>φ</a:t>
            </a:r>
            <a:r>
              <a:rPr lang="es-ES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/>
              </a:rPr>
              <a:t>)</a:t>
            </a:r>
            <a:endParaRPr lang="es-ES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7" name="36 Rectángulo"/>
          <p:cNvSpPr/>
          <p:nvPr/>
        </p:nvSpPr>
        <p:spPr>
          <a:xfrm>
            <a:off x="5267689" y="3940249"/>
            <a:ext cx="117852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 </a:t>
            </a:r>
            <a:r>
              <a:rPr lang="es-ES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sen</a:t>
            </a:r>
            <a:r>
              <a:rPr lang="es-ES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</a:t>
            </a:r>
            <a:r>
              <a:rPr lang="el-GR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/>
              </a:rPr>
              <a:t>φ</a:t>
            </a:r>
            <a:r>
              <a:rPr lang="es-ES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/>
              </a:rPr>
              <a:t>)</a:t>
            </a:r>
            <a:endParaRPr lang="es-E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8" name="37 CuadroTexto"/>
          <p:cNvSpPr txBox="1"/>
          <p:nvPr/>
        </p:nvSpPr>
        <p:spPr>
          <a:xfrm>
            <a:off x="0" y="0"/>
            <a:ext cx="1383649" cy="2923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300" dirty="0" smtClean="0">
                <a:hlinkClick r:id="rId2" action="ppaction://hlinksldjump"/>
              </a:rPr>
              <a:t>Volver al Índice</a:t>
            </a:r>
            <a:endParaRPr lang="es-ES" sz="1300" dirty="0"/>
          </a:p>
        </p:txBody>
      </p:sp>
      <p:sp>
        <p:nvSpPr>
          <p:cNvPr id="39" name="38 Rectángulo"/>
          <p:cNvSpPr/>
          <p:nvPr/>
        </p:nvSpPr>
        <p:spPr>
          <a:xfrm>
            <a:off x="0" y="0"/>
            <a:ext cx="1379095" cy="314793"/>
          </a:xfrm>
          <a:prstGeom prst="rect">
            <a:avLst/>
          </a:prstGeom>
          <a:noFill/>
          <a:ln>
            <a:solidFill>
              <a:schemeClr val="tx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902825" y="460374"/>
            <a:ext cx="7037408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sz="55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Ecuación de </a:t>
            </a:r>
            <a:r>
              <a:rPr lang="es-ES_tradnl" sz="55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Hess</a:t>
            </a:r>
            <a:endParaRPr lang="es-ES_tradnl" sz="55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skerville Old Face" pitchFamily="18" charset="0"/>
            </a:endParaRPr>
          </a:p>
        </p:txBody>
      </p:sp>
      <p:sp>
        <p:nvSpPr>
          <p:cNvPr id="3" name="2 CuadroTexto"/>
          <p:cNvSpPr txBox="1"/>
          <p:nvPr/>
        </p:nvSpPr>
        <p:spPr>
          <a:xfrm>
            <a:off x="1241945" y="2306471"/>
            <a:ext cx="24650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Deducción:</a:t>
            </a:r>
            <a:endParaRPr lang="es-E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4" name="3 Conector recto"/>
          <p:cNvCxnSpPr/>
          <p:nvPr/>
        </p:nvCxnSpPr>
        <p:spPr>
          <a:xfrm>
            <a:off x="2019869" y="4440938"/>
            <a:ext cx="4353635" cy="1588"/>
          </a:xfrm>
          <a:prstGeom prst="line">
            <a:avLst/>
          </a:prstGeom>
          <a:ln w="317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4 Elipse"/>
          <p:cNvSpPr/>
          <p:nvPr/>
        </p:nvSpPr>
        <p:spPr>
          <a:xfrm>
            <a:off x="5159736" y="4374642"/>
            <a:ext cx="133177" cy="135652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5 Elipse"/>
          <p:cNvSpPr/>
          <p:nvPr/>
        </p:nvSpPr>
        <p:spPr>
          <a:xfrm>
            <a:off x="4131781" y="2561060"/>
            <a:ext cx="133177" cy="135652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7" name="6 Conector recto"/>
          <p:cNvCxnSpPr/>
          <p:nvPr/>
        </p:nvCxnSpPr>
        <p:spPr>
          <a:xfrm rot="16200000" flipH="1">
            <a:off x="3383314" y="2799211"/>
            <a:ext cx="2691963" cy="1527948"/>
          </a:xfrm>
          <a:prstGeom prst="line">
            <a:avLst/>
          </a:prstGeom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7 CuadroTexto"/>
          <p:cNvSpPr txBox="1"/>
          <p:nvPr/>
        </p:nvSpPr>
        <p:spPr>
          <a:xfrm>
            <a:off x="6400800" y="4272750"/>
            <a:ext cx="2689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</a:t>
            </a:r>
            <a:endParaRPr lang="es-ES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4043083" y="1906067"/>
            <a:ext cx="3047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</a:t>
            </a:r>
            <a:endParaRPr lang="es-ES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9 CuadroTexto"/>
          <p:cNvSpPr txBox="1"/>
          <p:nvPr/>
        </p:nvSpPr>
        <p:spPr>
          <a:xfrm>
            <a:off x="5605286" y="5913216"/>
            <a:ext cx="3048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</a:t>
            </a:r>
            <a:endParaRPr lang="es-E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10 CuadroTexto"/>
          <p:cNvSpPr txBox="1"/>
          <p:nvPr/>
        </p:nvSpPr>
        <p:spPr>
          <a:xfrm>
            <a:off x="3917577" y="4329952"/>
            <a:ext cx="3406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</a:t>
            </a:r>
            <a:endParaRPr lang="es-ES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12" name="11 Conector recto"/>
          <p:cNvCxnSpPr/>
          <p:nvPr/>
        </p:nvCxnSpPr>
        <p:spPr>
          <a:xfrm rot="16200000" flipH="1">
            <a:off x="2033516" y="4440938"/>
            <a:ext cx="4339988" cy="27296"/>
          </a:xfrm>
          <a:prstGeom prst="line">
            <a:avLst/>
          </a:prstGeom>
          <a:ln w="317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12 Conector recto"/>
          <p:cNvCxnSpPr/>
          <p:nvPr/>
        </p:nvCxnSpPr>
        <p:spPr>
          <a:xfrm rot="10800000" flipV="1">
            <a:off x="4218776" y="3243072"/>
            <a:ext cx="1730920" cy="1186496"/>
          </a:xfrm>
          <a:prstGeom prst="line">
            <a:avLst/>
          </a:prstGeom>
          <a:ln w="31750"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13 Arco"/>
          <p:cNvSpPr/>
          <p:nvPr/>
        </p:nvSpPr>
        <p:spPr>
          <a:xfrm>
            <a:off x="4369750" y="4218775"/>
            <a:ext cx="378863" cy="251250"/>
          </a:xfrm>
          <a:prstGeom prst="arc">
            <a:avLst>
              <a:gd name="adj1" fmla="val 16200000"/>
              <a:gd name="adj2" fmla="val 1767521"/>
            </a:avLst>
          </a:prstGeom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 dirty="0">
              <a:solidFill>
                <a:schemeClr val="accent5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" name="14 CuadroTexto"/>
          <p:cNvSpPr txBox="1"/>
          <p:nvPr/>
        </p:nvSpPr>
        <p:spPr>
          <a:xfrm>
            <a:off x="4450976" y="4202206"/>
            <a:ext cx="25549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000" dirty="0" smtClean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/>
              </a:rPr>
              <a:t>φ</a:t>
            </a:r>
            <a:endParaRPr lang="es-ES" sz="1000" dirty="0">
              <a:solidFill>
                <a:schemeClr val="accent3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16" name="15 Conector recto"/>
          <p:cNvCxnSpPr/>
          <p:nvPr/>
        </p:nvCxnSpPr>
        <p:spPr>
          <a:xfrm rot="16200000" flipV="1">
            <a:off x="4686059" y="4174089"/>
            <a:ext cx="499854" cy="5455"/>
          </a:xfrm>
          <a:prstGeom prst="line">
            <a:avLst/>
          </a:prstGeom>
          <a:ln w="12700" cmpd="sng">
            <a:solidFill>
              <a:schemeClr val="bg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16 Conector recto"/>
          <p:cNvCxnSpPr/>
          <p:nvPr/>
        </p:nvCxnSpPr>
        <p:spPr>
          <a:xfrm rot="10800000">
            <a:off x="4183582" y="3916545"/>
            <a:ext cx="752560" cy="1588"/>
          </a:xfrm>
          <a:prstGeom prst="line">
            <a:avLst/>
          </a:prstGeom>
          <a:ln w="19050">
            <a:solidFill>
              <a:schemeClr val="bg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21 Elipse"/>
          <p:cNvSpPr/>
          <p:nvPr/>
        </p:nvSpPr>
        <p:spPr>
          <a:xfrm>
            <a:off x="4885509" y="3863703"/>
            <a:ext cx="104502" cy="110308"/>
          </a:xfrm>
          <a:prstGeom prst="ellipse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24" name="23 Conector recto de flecha"/>
          <p:cNvCxnSpPr/>
          <p:nvPr/>
        </p:nvCxnSpPr>
        <p:spPr>
          <a:xfrm rot="5400000" flipH="1" flipV="1">
            <a:off x="4590869" y="3479074"/>
            <a:ext cx="786674" cy="87086"/>
          </a:xfrm>
          <a:prstGeom prst="straightConnector1">
            <a:avLst/>
          </a:prstGeom>
          <a:ln w="25400">
            <a:solidFill>
              <a:schemeClr val="tx2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25 CuadroTexto"/>
          <p:cNvSpPr txBox="1"/>
          <p:nvPr/>
        </p:nvSpPr>
        <p:spPr>
          <a:xfrm>
            <a:off x="4852416" y="2816352"/>
            <a:ext cx="36210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</a:t>
            </a:r>
            <a:r>
              <a:rPr lang="es-ES" sz="1100" dirty="0" smtClean="0"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</a:t>
            </a:r>
            <a:r>
              <a:rPr lang="es-ES" dirty="0" smtClean="0"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= (P </a:t>
            </a:r>
            <a:r>
              <a:rPr lang="es-ES" dirty="0" err="1" smtClean="0"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cos</a:t>
            </a:r>
            <a:r>
              <a:rPr lang="es-ES" dirty="0" smtClean="0"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</a:t>
            </a:r>
            <a:r>
              <a:rPr lang="el-GR" dirty="0" smtClean="0"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/>
              </a:rPr>
              <a:t>φ</a:t>
            </a:r>
            <a:r>
              <a:rPr lang="es-ES" dirty="0" smtClean="0"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/>
              </a:rPr>
              <a:t>),p </a:t>
            </a:r>
            <a:r>
              <a:rPr lang="es-ES" dirty="0" err="1" smtClean="0"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/>
              </a:rPr>
              <a:t>Sen</a:t>
            </a:r>
            <a:r>
              <a:rPr lang="es-ES" dirty="0" smtClean="0"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/>
              </a:rPr>
              <a:t> (</a:t>
            </a:r>
            <a:r>
              <a:rPr lang="el-GR" dirty="0" smtClean="0"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/>
              </a:rPr>
              <a:t>φ</a:t>
            </a:r>
            <a:r>
              <a:rPr lang="es-ES" dirty="0" smtClean="0"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</a:p>
          <a:p>
            <a:endParaRPr lang="es-E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9" name="28 CuadroTexto"/>
          <p:cNvSpPr txBox="1"/>
          <p:nvPr/>
        </p:nvSpPr>
        <p:spPr>
          <a:xfrm>
            <a:off x="0" y="0"/>
            <a:ext cx="1383649" cy="2923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300" dirty="0" smtClean="0">
                <a:hlinkClick r:id="rId2" action="ppaction://hlinksldjump"/>
              </a:rPr>
              <a:t>Volver al Índice</a:t>
            </a:r>
            <a:endParaRPr lang="es-ES" sz="1300" dirty="0"/>
          </a:p>
        </p:txBody>
      </p:sp>
      <p:sp>
        <p:nvSpPr>
          <p:cNvPr id="30" name="29 Rectángulo"/>
          <p:cNvSpPr/>
          <p:nvPr/>
        </p:nvSpPr>
        <p:spPr>
          <a:xfrm>
            <a:off x="0" y="0"/>
            <a:ext cx="1379095" cy="314793"/>
          </a:xfrm>
          <a:prstGeom prst="rect">
            <a:avLst/>
          </a:prstGeom>
          <a:noFill/>
          <a:ln>
            <a:solidFill>
              <a:schemeClr val="tx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1 Imagen" descr="Recta 3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14987" y="4709532"/>
            <a:ext cx="2319449" cy="2148468"/>
          </a:xfrm>
          <a:prstGeom prst="rect">
            <a:avLst/>
          </a:prstGeom>
        </p:spPr>
      </p:pic>
      <p:sp>
        <p:nvSpPr>
          <p:cNvPr id="3" name="2 Rectángulo redondeado"/>
          <p:cNvSpPr/>
          <p:nvPr/>
        </p:nvSpPr>
        <p:spPr>
          <a:xfrm>
            <a:off x="6768525" y="4591210"/>
            <a:ext cx="2289842" cy="2266790"/>
          </a:xfrm>
          <a:prstGeom prst="roundRect">
            <a:avLst/>
          </a:prstGeom>
          <a:solidFill>
            <a:schemeClr val="accent2">
              <a:lumMod val="40000"/>
              <a:lumOff val="60000"/>
              <a:alpha val="7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CuadroTexto 1"/>
          <p:cNvSpPr txBox="1"/>
          <p:nvPr/>
        </p:nvSpPr>
        <p:spPr>
          <a:xfrm>
            <a:off x="902825" y="460374"/>
            <a:ext cx="7037408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sz="55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Ecuación de </a:t>
            </a:r>
            <a:r>
              <a:rPr lang="es-ES_tradnl" sz="55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Hess</a:t>
            </a:r>
            <a:endParaRPr lang="es-ES_tradnl" sz="55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skerville Old Face" pitchFamily="18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1241945" y="2306471"/>
            <a:ext cx="24650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Deducción:</a:t>
            </a:r>
            <a:endParaRPr lang="es-E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3316224" y="2840736"/>
            <a:ext cx="190195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    =  p </a:t>
            </a:r>
            <a:r>
              <a:rPr lang="es-E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sen</a:t>
            </a: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s-ES" dirty="0" smtClean="0"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el-GR" dirty="0" smtClean="0"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/>
              </a:rPr>
              <a:t>φ</a:t>
            </a:r>
            <a:r>
              <a:rPr lang="es-ES" dirty="0" smtClean="0"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/>
              </a:rPr>
              <a:t>)</a:t>
            </a:r>
            <a:endParaRPr lang="es-ES" dirty="0" smtClean="0">
              <a:solidFill>
                <a:schemeClr val="tx1">
                  <a:lumMod val="9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s-E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p </a:t>
            </a:r>
            <a:r>
              <a:rPr lang="es-E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cos</a:t>
            </a: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s-ES" dirty="0" smtClean="0"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el-GR" dirty="0" smtClean="0"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/>
              </a:rPr>
              <a:t>φ</a:t>
            </a:r>
            <a:r>
              <a:rPr lang="es-ES" dirty="0" smtClean="0"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/>
              </a:rPr>
              <a:t>)</a:t>
            </a:r>
            <a:endParaRPr lang="es-E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8" name="7 Conector recto"/>
          <p:cNvCxnSpPr/>
          <p:nvPr/>
        </p:nvCxnSpPr>
        <p:spPr>
          <a:xfrm rot="5400000" flipH="1" flipV="1">
            <a:off x="3627230" y="3054096"/>
            <a:ext cx="182880" cy="1588"/>
          </a:xfrm>
          <a:prstGeom prst="lin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9 Conector recto"/>
          <p:cNvCxnSpPr/>
          <p:nvPr/>
        </p:nvCxnSpPr>
        <p:spPr>
          <a:xfrm>
            <a:off x="3608941" y="3149417"/>
            <a:ext cx="228805" cy="3827"/>
          </a:xfrm>
          <a:prstGeom prst="lin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12 Conector recto"/>
          <p:cNvCxnSpPr/>
          <p:nvPr/>
        </p:nvCxnSpPr>
        <p:spPr>
          <a:xfrm>
            <a:off x="4084320" y="3279648"/>
            <a:ext cx="963168" cy="1588"/>
          </a:xfrm>
          <a:prstGeom prst="lin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13 CuadroTexto"/>
          <p:cNvSpPr txBox="1"/>
          <p:nvPr/>
        </p:nvSpPr>
        <p:spPr>
          <a:xfrm>
            <a:off x="0" y="0"/>
            <a:ext cx="1383649" cy="2923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300" dirty="0" smtClean="0">
                <a:hlinkClick r:id="rId3" action="ppaction://hlinksldjump"/>
              </a:rPr>
              <a:t>Volver al Índice</a:t>
            </a:r>
            <a:endParaRPr lang="es-ES" sz="1300" dirty="0"/>
          </a:p>
        </p:txBody>
      </p:sp>
      <p:sp>
        <p:nvSpPr>
          <p:cNvPr id="15" name="14 Rectángulo"/>
          <p:cNvSpPr/>
          <p:nvPr/>
        </p:nvSpPr>
        <p:spPr>
          <a:xfrm>
            <a:off x="0" y="0"/>
            <a:ext cx="1379095" cy="314793"/>
          </a:xfrm>
          <a:prstGeom prst="rect">
            <a:avLst/>
          </a:prstGeom>
          <a:noFill/>
          <a:ln>
            <a:solidFill>
              <a:schemeClr val="tx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3 CuadroTexto"/>
              <p:cNvSpPr txBox="1"/>
              <p:nvPr/>
            </p:nvSpPr>
            <p:spPr>
              <a:xfrm>
                <a:off x="1056068" y="1752550"/>
                <a:ext cx="7212169" cy="255454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ES" sz="4000" dirty="0" smtClean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Baskerville Old Face" pitchFamily="18" charset="0"/>
                  </a:rPr>
                  <a:t>m = Pendiente</a:t>
                </a:r>
              </a:p>
              <a:p>
                <a:endParaRPr lang="es-ES" sz="40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Baskerville Old Face" pitchFamily="18" charset="0"/>
                </a:endParaRPr>
              </a:p>
              <a:p>
                <a:r>
                  <a:rPr lang="es-ES" sz="4000" dirty="0" smtClean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Baskerville Old Face" pitchFamily="18" charset="0"/>
                  </a:rPr>
                  <a:t>Medida de la inclinación de la recta </a:t>
                </a:r>
                <a14:m>
                  <m:oMath xmlns:m="http://schemas.openxmlformats.org/officeDocument/2006/math">
                    <m:r>
                      <a:rPr lang="es-ES" sz="4000" b="0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𝑚</m:t>
                    </m:r>
                    <m:r>
                      <a:rPr lang="es-ES" sz="4000" b="0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=</m:t>
                    </m:r>
                    <m:r>
                      <a:rPr lang="es-ES" sz="4000" b="0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𝑡𝑎𝑔</m:t>
                    </m:r>
                    <m:r>
                      <a:rPr lang="es-ES" sz="4000" b="0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</m:oMath>
                </a14:m>
                <a:endParaRPr lang="es-ES" sz="40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Baskerville Old Face" pitchFamily="18" charset="0"/>
                </a:endParaRPr>
              </a:p>
            </p:txBody>
          </p:sp>
        </mc:Choice>
        <mc:Fallback xmlns="">
          <p:sp>
            <p:nvSpPr>
              <p:cNvPr id="4" name="3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56068" y="1752550"/>
                <a:ext cx="7212169" cy="2554545"/>
              </a:xfrm>
              <a:prstGeom prst="rect">
                <a:avLst/>
              </a:prstGeom>
              <a:blipFill rotWithShape="0">
                <a:blip r:embed="rId2"/>
                <a:stretch>
                  <a:fillRect l="-3043" t="-4524" b="-10952"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CuadroTexto 1"/>
          <p:cNvSpPr txBox="1"/>
          <p:nvPr/>
        </p:nvSpPr>
        <p:spPr>
          <a:xfrm>
            <a:off x="2720375" y="460375"/>
            <a:ext cx="3783472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3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Términos Generales</a:t>
            </a:r>
            <a:endParaRPr lang="es-ES_tradnl" sz="3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0" y="0"/>
            <a:ext cx="1383649" cy="2923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300" dirty="0" smtClean="0">
                <a:hlinkClick r:id="rId3" action="ppaction://hlinksldjump"/>
              </a:rPr>
              <a:t>Volver al Índice</a:t>
            </a:r>
            <a:endParaRPr lang="es-ES" sz="1300" dirty="0"/>
          </a:p>
        </p:txBody>
      </p:sp>
      <p:sp>
        <p:nvSpPr>
          <p:cNvPr id="7" name="6 Rectángulo"/>
          <p:cNvSpPr/>
          <p:nvPr/>
        </p:nvSpPr>
        <p:spPr>
          <a:xfrm>
            <a:off x="0" y="0"/>
            <a:ext cx="1379095" cy="314793"/>
          </a:xfrm>
          <a:prstGeom prst="rect">
            <a:avLst/>
          </a:prstGeom>
          <a:noFill/>
          <a:ln>
            <a:solidFill>
              <a:schemeClr val="tx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74224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1 Imagen" descr="Recta 3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14987" y="4709532"/>
            <a:ext cx="2319449" cy="2148468"/>
          </a:xfrm>
          <a:prstGeom prst="rect">
            <a:avLst/>
          </a:prstGeom>
        </p:spPr>
      </p:pic>
      <p:sp>
        <p:nvSpPr>
          <p:cNvPr id="3" name="2 Rectángulo redondeado"/>
          <p:cNvSpPr/>
          <p:nvPr/>
        </p:nvSpPr>
        <p:spPr>
          <a:xfrm>
            <a:off x="6768525" y="4591210"/>
            <a:ext cx="2289842" cy="2266790"/>
          </a:xfrm>
          <a:prstGeom prst="roundRect">
            <a:avLst/>
          </a:prstGeom>
          <a:solidFill>
            <a:schemeClr val="accent2">
              <a:lumMod val="40000"/>
              <a:lumOff val="60000"/>
              <a:alpha val="7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CuadroTexto 1"/>
          <p:cNvSpPr txBox="1"/>
          <p:nvPr/>
        </p:nvSpPr>
        <p:spPr>
          <a:xfrm>
            <a:off x="902825" y="460374"/>
            <a:ext cx="7037408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sz="55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Ecuación de </a:t>
            </a:r>
            <a:r>
              <a:rPr lang="es-ES_tradnl" sz="55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Hess</a:t>
            </a:r>
            <a:endParaRPr lang="es-ES_tradnl" sz="55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skerville Old Face" pitchFamily="18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1241945" y="2306471"/>
            <a:ext cx="24650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Deducción:</a:t>
            </a:r>
            <a:endParaRPr lang="es-E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3316224" y="2840736"/>
            <a:ext cx="16703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    =     </a:t>
            </a:r>
            <a:r>
              <a:rPr lang="es-E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sen</a:t>
            </a:r>
            <a:endParaRPr lang="es-E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</a:t>
            </a:r>
            <a:r>
              <a:rPr lang="es-E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cos</a:t>
            </a:r>
            <a:endParaRPr lang="es-E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7" name="6 Conector recto"/>
          <p:cNvCxnSpPr/>
          <p:nvPr/>
        </p:nvCxnSpPr>
        <p:spPr>
          <a:xfrm rot="5400000" flipH="1" flipV="1">
            <a:off x="3627230" y="3054096"/>
            <a:ext cx="182880" cy="1588"/>
          </a:xfrm>
          <a:prstGeom prst="lin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7 Conector recto"/>
          <p:cNvCxnSpPr/>
          <p:nvPr/>
        </p:nvCxnSpPr>
        <p:spPr>
          <a:xfrm>
            <a:off x="3608941" y="3149417"/>
            <a:ext cx="228805" cy="3827"/>
          </a:xfrm>
          <a:prstGeom prst="lin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9 Conector recto"/>
          <p:cNvCxnSpPr/>
          <p:nvPr/>
        </p:nvCxnSpPr>
        <p:spPr>
          <a:xfrm flipV="1">
            <a:off x="4242816" y="3205737"/>
            <a:ext cx="407459" cy="760"/>
          </a:xfrm>
          <a:prstGeom prst="lin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15 CuadroTexto"/>
          <p:cNvSpPr txBox="1"/>
          <p:nvPr/>
        </p:nvSpPr>
        <p:spPr>
          <a:xfrm>
            <a:off x="0" y="0"/>
            <a:ext cx="1383649" cy="2923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300" dirty="0" smtClean="0">
                <a:hlinkClick r:id="rId3" action="ppaction://hlinksldjump"/>
              </a:rPr>
              <a:t>Volver al Índice</a:t>
            </a:r>
            <a:endParaRPr lang="es-ES" sz="1300" dirty="0"/>
          </a:p>
        </p:txBody>
      </p:sp>
      <p:sp>
        <p:nvSpPr>
          <p:cNvPr id="17" name="16 Rectángulo"/>
          <p:cNvSpPr/>
          <p:nvPr/>
        </p:nvSpPr>
        <p:spPr>
          <a:xfrm>
            <a:off x="0" y="0"/>
            <a:ext cx="1379095" cy="314793"/>
          </a:xfrm>
          <a:prstGeom prst="rect">
            <a:avLst/>
          </a:prstGeom>
          <a:noFill/>
          <a:ln>
            <a:solidFill>
              <a:schemeClr val="tx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1 Imagen" descr="Recta 3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14987" y="4709532"/>
            <a:ext cx="2319449" cy="2148468"/>
          </a:xfrm>
          <a:prstGeom prst="rect">
            <a:avLst/>
          </a:prstGeom>
        </p:spPr>
      </p:pic>
      <p:sp>
        <p:nvSpPr>
          <p:cNvPr id="3" name="2 Rectángulo redondeado"/>
          <p:cNvSpPr/>
          <p:nvPr/>
        </p:nvSpPr>
        <p:spPr>
          <a:xfrm>
            <a:off x="6768525" y="4591210"/>
            <a:ext cx="2289842" cy="2266790"/>
          </a:xfrm>
          <a:prstGeom prst="roundRect">
            <a:avLst/>
          </a:prstGeom>
          <a:solidFill>
            <a:schemeClr val="accent2">
              <a:lumMod val="40000"/>
              <a:lumOff val="60000"/>
              <a:alpha val="7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CuadroTexto 1"/>
          <p:cNvSpPr txBox="1"/>
          <p:nvPr/>
        </p:nvSpPr>
        <p:spPr>
          <a:xfrm>
            <a:off x="902825" y="460374"/>
            <a:ext cx="7037408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sz="55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Ecuación de </a:t>
            </a:r>
            <a:r>
              <a:rPr lang="es-ES_tradnl" sz="55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Hess</a:t>
            </a:r>
            <a:endParaRPr lang="es-ES_tradnl" sz="55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skerville Old Face" pitchFamily="18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1241945" y="2306471"/>
            <a:ext cx="24650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Deducción:</a:t>
            </a:r>
            <a:endParaRPr lang="es-E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3316224" y="2840736"/>
            <a:ext cx="16703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    =     </a:t>
            </a:r>
            <a:r>
              <a:rPr lang="es-E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cos</a:t>
            </a:r>
            <a:endParaRPr lang="es-E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</a:t>
            </a:r>
            <a:r>
              <a:rPr lang="es-E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sen</a:t>
            </a:r>
            <a:endParaRPr lang="es-E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10" name="9 Conector recto"/>
          <p:cNvCxnSpPr/>
          <p:nvPr/>
        </p:nvCxnSpPr>
        <p:spPr>
          <a:xfrm>
            <a:off x="4035552" y="3169920"/>
            <a:ext cx="146304" cy="1588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10 Conector recto"/>
          <p:cNvCxnSpPr/>
          <p:nvPr/>
        </p:nvCxnSpPr>
        <p:spPr>
          <a:xfrm flipV="1">
            <a:off x="4212336" y="3182112"/>
            <a:ext cx="530352" cy="6096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12 CuadroTexto"/>
          <p:cNvSpPr txBox="1"/>
          <p:nvPr/>
        </p:nvSpPr>
        <p:spPr>
          <a:xfrm>
            <a:off x="0" y="0"/>
            <a:ext cx="1383649" cy="2923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300" dirty="0" smtClean="0">
                <a:hlinkClick r:id="rId3" action="ppaction://hlinksldjump"/>
              </a:rPr>
              <a:t>Volver al Índice</a:t>
            </a:r>
            <a:endParaRPr lang="es-ES" sz="1300" dirty="0"/>
          </a:p>
        </p:txBody>
      </p:sp>
      <p:sp>
        <p:nvSpPr>
          <p:cNvPr id="14" name="13 Rectángulo"/>
          <p:cNvSpPr/>
          <p:nvPr/>
        </p:nvSpPr>
        <p:spPr>
          <a:xfrm>
            <a:off x="0" y="0"/>
            <a:ext cx="1379095" cy="314793"/>
          </a:xfrm>
          <a:prstGeom prst="rect">
            <a:avLst/>
          </a:prstGeom>
          <a:noFill/>
          <a:ln>
            <a:solidFill>
              <a:schemeClr val="tx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 redondeado"/>
          <p:cNvSpPr/>
          <p:nvPr/>
        </p:nvSpPr>
        <p:spPr>
          <a:xfrm>
            <a:off x="6768525" y="4591210"/>
            <a:ext cx="2289842" cy="2266790"/>
          </a:xfrm>
          <a:prstGeom prst="roundRect">
            <a:avLst/>
          </a:prstGeom>
          <a:solidFill>
            <a:schemeClr val="accent2">
              <a:lumMod val="40000"/>
              <a:lumOff val="60000"/>
              <a:alpha val="7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uadroTexto 1"/>
          <p:cNvSpPr txBox="1"/>
          <p:nvPr/>
        </p:nvSpPr>
        <p:spPr>
          <a:xfrm>
            <a:off x="902825" y="460374"/>
            <a:ext cx="7037408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sz="55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Ecuación de </a:t>
            </a:r>
            <a:r>
              <a:rPr lang="es-ES_tradnl" sz="55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Hess</a:t>
            </a:r>
            <a:endParaRPr lang="es-ES_tradnl" sz="55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skerville Old Face" pitchFamily="18" charset="0"/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1241945" y="2306471"/>
            <a:ext cx="24650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Deducción:</a:t>
            </a:r>
            <a:endParaRPr lang="es-E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1159567" y="2644223"/>
            <a:ext cx="246508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Reemplazamos en la Forma Canónica:</a:t>
            </a:r>
            <a:endParaRPr lang="es-E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6" name="5 Imagen" descr="Recta 3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14987" y="4709532"/>
            <a:ext cx="2319449" cy="2148468"/>
          </a:xfrm>
          <a:prstGeom prst="rect">
            <a:avLst/>
          </a:prstGeom>
        </p:spPr>
      </p:pic>
      <p:sp>
        <p:nvSpPr>
          <p:cNvPr id="7" name="6 CuadroTexto"/>
          <p:cNvSpPr txBox="1"/>
          <p:nvPr/>
        </p:nvSpPr>
        <p:spPr>
          <a:xfrm>
            <a:off x="2100647" y="3768812"/>
            <a:ext cx="47326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Y-p </a:t>
            </a:r>
            <a:r>
              <a:rPr lang="es-E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sen</a:t>
            </a: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s-ES" dirty="0" smtClean="0"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el-GR" dirty="0" smtClean="0"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/>
              </a:rPr>
              <a:t>φ</a:t>
            </a:r>
            <a:r>
              <a:rPr lang="es-ES" dirty="0" smtClean="0"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/>
              </a:rPr>
              <a:t>) =   </a:t>
            </a:r>
            <a:r>
              <a:rPr lang="es-ES" dirty="0" err="1" smtClean="0"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/>
              </a:rPr>
              <a:t>cos</a:t>
            </a:r>
            <a:r>
              <a:rPr lang="es-ES" dirty="0" smtClean="0"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/>
              </a:rPr>
              <a:t> </a:t>
            </a:r>
            <a:r>
              <a:rPr lang="es-ES" dirty="0" smtClean="0"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el-GR" dirty="0" smtClean="0"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/>
              </a:rPr>
              <a:t>φ</a:t>
            </a:r>
            <a:r>
              <a:rPr lang="es-ES" dirty="0" smtClean="0"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/>
              </a:rPr>
              <a:t>) (x- p </a:t>
            </a:r>
            <a:r>
              <a:rPr lang="es-ES" dirty="0" err="1" smtClean="0"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/>
              </a:rPr>
              <a:t>cos</a:t>
            </a:r>
            <a:r>
              <a:rPr lang="es-ES" dirty="0" smtClean="0"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/>
              </a:rPr>
              <a:t> </a:t>
            </a:r>
            <a:r>
              <a:rPr lang="es-ES" dirty="0" smtClean="0"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el-GR" dirty="0" smtClean="0"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/>
              </a:rPr>
              <a:t>φ</a:t>
            </a:r>
            <a:r>
              <a:rPr lang="es-ES" dirty="0" smtClean="0"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/>
              </a:rPr>
              <a:t>))</a:t>
            </a:r>
          </a:p>
          <a:p>
            <a:r>
              <a:rPr lang="es-ES" dirty="0" smtClean="0"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/>
              </a:rPr>
              <a:t>                     </a:t>
            </a:r>
            <a:r>
              <a:rPr lang="es-ES" dirty="0" err="1" smtClean="0"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/>
              </a:rPr>
              <a:t>sen</a:t>
            </a: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s-ES" dirty="0" smtClean="0"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el-GR" dirty="0" smtClean="0"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/>
              </a:rPr>
              <a:t>φ</a:t>
            </a:r>
            <a:r>
              <a:rPr lang="es-ES" dirty="0" smtClean="0"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/>
              </a:rPr>
              <a:t>)</a:t>
            </a:r>
            <a:endParaRPr lang="es-E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10" name="9 Conector recto"/>
          <p:cNvCxnSpPr/>
          <p:nvPr/>
        </p:nvCxnSpPr>
        <p:spPr>
          <a:xfrm>
            <a:off x="3904735" y="4114800"/>
            <a:ext cx="370703" cy="1588"/>
          </a:xfrm>
          <a:prstGeom prst="lin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11 Conector recto"/>
          <p:cNvCxnSpPr/>
          <p:nvPr/>
        </p:nvCxnSpPr>
        <p:spPr>
          <a:xfrm>
            <a:off x="3719384" y="4114800"/>
            <a:ext cx="98854" cy="1588"/>
          </a:xfrm>
          <a:prstGeom prst="lin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12 CuadroTexto"/>
          <p:cNvSpPr txBox="1"/>
          <p:nvPr/>
        </p:nvSpPr>
        <p:spPr>
          <a:xfrm>
            <a:off x="0" y="0"/>
            <a:ext cx="1383649" cy="2923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300" dirty="0" smtClean="0">
                <a:hlinkClick r:id="rId3" action="ppaction://hlinksldjump"/>
              </a:rPr>
              <a:t>Volver al Índice</a:t>
            </a:r>
            <a:endParaRPr lang="es-ES" sz="1300" dirty="0"/>
          </a:p>
        </p:txBody>
      </p:sp>
      <p:sp>
        <p:nvSpPr>
          <p:cNvPr id="14" name="13 Rectángulo"/>
          <p:cNvSpPr/>
          <p:nvPr/>
        </p:nvSpPr>
        <p:spPr>
          <a:xfrm>
            <a:off x="0" y="0"/>
            <a:ext cx="1379095" cy="314793"/>
          </a:xfrm>
          <a:prstGeom prst="rect">
            <a:avLst/>
          </a:prstGeom>
          <a:noFill/>
          <a:ln>
            <a:solidFill>
              <a:schemeClr val="tx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 redondeado"/>
          <p:cNvSpPr/>
          <p:nvPr/>
        </p:nvSpPr>
        <p:spPr>
          <a:xfrm>
            <a:off x="6768525" y="4591210"/>
            <a:ext cx="2289842" cy="2266790"/>
          </a:xfrm>
          <a:prstGeom prst="roundRect">
            <a:avLst/>
          </a:prstGeom>
          <a:solidFill>
            <a:schemeClr val="accent2">
              <a:lumMod val="40000"/>
              <a:lumOff val="60000"/>
              <a:alpha val="7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uadroTexto 1"/>
          <p:cNvSpPr txBox="1"/>
          <p:nvPr/>
        </p:nvSpPr>
        <p:spPr>
          <a:xfrm>
            <a:off x="902825" y="460374"/>
            <a:ext cx="7037408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sz="55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Ecuación de </a:t>
            </a:r>
            <a:r>
              <a:rPr lang="es-ES_tradnl" sz="55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Hess</a:t>
            </a:r>
            <a:endParaRPr lang="es-ES_tradnl" sz="55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skerville Old Face" pitchFamily="18" charset="0"/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1241945" y="2306471"/>
            <a:ext cx="24650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Deducción:</a:t>
            </a:r>
            <a:endParaRPr lang="es-E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1159567" y="2644223"/>
            <a:ext cx="246508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Reemplazamos en la Forma Canónica:</a:t>
            </a:r>
            <a:endParaRPr lang="es-E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6" name="5 Imagen" descr="Recta 3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14987" y="4709532"/>
            <a:ext cx="2319449" cy="2148468"/>
          </a:xfrm>
          <a:prstGeom prst="rect">
            <a:avLst/>
          </a:prstGeom>
        </p:spPr>
      </p:pic>
      <p:sp>
        <p:nvSpPr>
          <p:cNvPr id="7" name="6 CuadroTexto"/>
          <p:cNvSpPr txBox="1"/>
          <p:nvPr/>
        </p:nvSpPr>
        <p:spPr>
          <a:xfrm>
            <a:off x="1902938" y="3768812"/>
            <a:ext cx="612895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Y-p </a:t>
            </a:r>
            <a:r>
              <a:rPr lang="es-E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sen</a:t>
            </a: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s-ES" dirty="0" smtClean="0"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el-GR" dirty="0" smtClean="0"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/>
              </a:rPr>
              <a:t>φ</a:t>
            </a:r>
            <a:r>
              <a:rPr lang="es-ES" dirty="0" smtClean="0"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/>
              </a:rPr>
              <a:t>) =   </a:t>
            </a:r>
            <a:r>
              <a:rPr lang="es-ES" dirty="0" err="1" smtClean="0"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/>
              </a:rPr>
              <a:t>cos</a:t>
            </a:r>
            <a:r>
              <a:rPr lang="es-ES" dirty="0" smtClean="0"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/>
              </a:rPr>
              <a:t> </a:t>
            </a:r>
            <a:r>
              <a:rPr lang="es-ES" dirty="0" smtClean="0"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el-GR" dirty="0" smtClean="0"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/>
              </a:rPr>
              <a:t>φ</a:t>
            </a:r>
            <a:r>
              <a:rPr lang="es-ES" dirty="0" smtClean="0"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/>
              </a:rPr>
              <a:t>) (x- p </a:t>
            </a:r>
            <a:r>
              <a:rPr lang="es-ES" dirty="0" err="1" smtClean="0"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/>
              </a:rPr>
              <a:t>cos</a:t>
            </a:r>
            <a:r>
              <a:rPr lang="es-ES" dirty="0" smtClean="0"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/>
              </a:rPr>
              <a:t> </a:t>
            </a:r>
            <a:r>
              <a:rPr lang="es-ES" dirty="0" smtClean="0"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el-GR" dirty="0" smtClean="0"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/>
              </a:rPr>
              <a:t>φ</a:t>
            </a:r>
            <a:r>
              <a:rPr lang="es-ES" dirty="0" smtClean="0"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/>
              </a:rPr>
              <a:t>))      /x </a:t>
            </a:r>
            <a:r>
              <a:rPr lang="es-ES" dirty="0" err="1" smtClean="0"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/>
              </a:rPr>
              <a:t>sen</a:t>
            </a:r>
            <a:r>
              <a:rPr lang="es-ES" dirty="0" smtClean="0"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</a:t>
            </a:r>
            <a:r>
              <a:rPr lang="el-GR" dirty="0" smtClean="0"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/>
              </a:rPr>
              <a:t>φ</a:t>
            </a:r>
            <a:r>
              <a:rPr lang="es-ES" dirty="0" smtClean="0"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/>
              </a:rPr>
              <a:t>)</a:t>
            </a:r>
          </a:p>
          <a:p>
            <a:r>
              <a:rPr lang="es-ES" dirty="0" smtClean="0"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/>
              </a:rPr>
              <a:t>                     </a:t>
            </a:r>
            <a:r>
              <a:rPr lang="es-ES" dirty="0" err="1" smtClean="0"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/>
              </a:rPr>
              <a:t>sen</a:t>
            </a: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s-ES" dirty="0" smtClean="0"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el-GR" dirty="0" smtClean="0"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/>
              </a:rPr>
              <a:t>φ</a:t>
            </a:r>
            <a:r>
              <a:rPr lang="es-ES" dirty="0" smtClean="0"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/>
              </a:rPr>
              <a:t>)</a:t>
            </a:r>
            <a:endParaRPr lang="es-E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8" name="7 Conector recto"/>
          <p:cNvCxnSpPr/>
          <p:nvPr/>
        </p:nvCxnSpPr>
        <p:spPr>
          <a:xfrm>
            <a:off x="3716421" y="4112126"/>
            <a:ext cx="559017" cy="4262"/>
          </a:xfrm>
          <a:prstGeom prst="lin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8 Conector recto"/>
          <p:cNvCxnSpPr/>
          <p:nvPr/>
        </p:nvCxnSpPr>
        <p:spPr>
          <a:xfrm>
            <a:off x="3541254" y="4114800"/>
            <a:ext cx="98854" cy="1588"/>
          </a:xfrm>
          <a:prstGeom prst="lin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12 CuadroTexto"/>
          <p:cNvSpPr txBox="1"/>
          <p:nvPr/>
        </p:nvSpPr>
        <p:spPr>
          <a:xfrm>
            <a:off x="0" y="0"/>
            <a:ext cx="1383649" cy="2923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300" dirty="0" smtClean="0">
                <a:hlinkClick r:id="rId3" action="ppaction://hlinksldjump"/>
              </a:rPr>
              <a:t>Volver al Índice</a:t>
            </a:r>
            <a:endParaRPr lang="es-ES" sz="1300" dirty="0"/>
          </a:p>
        </p:txBody>
      </p:sp>
      <p:sp>
        <p:nvSpPr>
          <p:cNvPr id="14" name="13 Rectángulo"/>
          <p:cNvSpPr/>
          <p:nvPr/>
        </p:nvSpPr>
        <p:spPr>
          <a:xfrm>
            <a:off x="0" y="0"/>
            <a:ext cx="1379095" cy="314793"/>
          </a:xfrm>
          <a:prstGeom prst="rect">
            <a:avLst/>
          </a:prstGeom>
          <a:noFill/>
          <a:ln>
            <a:solidFill>
              <a:schemeClr val="tx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 redondeado"/>
          <p:cNvSpPr/>
          <p:nvPr/>
        </p:nvSpPr>
        <p:spPr>
          <a:xfrm>
            <a:off x="6768525" y="4591210"/>
            <a:ext cx="2289842" cy="2266790"/>
          </a:xfrm>
          <a:prstGeom prst="roundRect">
            <a:avLst/>
          </a:prstGeom>
          <a:solidFill>
            <a:schemeClr val="accent2">
              <a:lumMod val="40000"/>
              <a:lumOff val="60000"/>
              <a:alpha val="7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uadroTexto 1"/>
          <p:cNvSpPr txBox="1"/>
          <p:nvPr/>
        </p:nvSpPr>
        <p:spPr>
          <a:xfrm>
            <a:off x="902825" y="460374"/>
            <a:ext cx="7037408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sz="55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Ecuación de </a:t>
            </a:r>
            <a:r>
              <a:rPr lang="es-ES_tradnl" sz="55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Hess</a:t>
            </a:r>
            <a:endParaRPr lang="es-ES_tradnl" sz="55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skerville Old Face" pitchFamily="18" charset="0"/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1241945" y="2306471"/>
            <a:ext cx="24650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Deducción:</a:t>
            </a:r>
            <a:endParaRPr lang="es-E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1159567" y="2644223"/>
            <a:ext cx="246508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Reemplazamos en la Forma Canónica:</a:t>
            </a:r>
            <a:endParaRPr lang="es-E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6" name="5 Imagen" descr="Recta 3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14987" y="4709532"/>
            <a:ext cx="2319449" cy="2148468"/>
          </a:xfrm>
          <a:prstGeom prst="rect">
            <a:avLst/>
          </a:prstGeom>
        </p:spPr>
      </p:pic>
      <p:sp>
        <p:nvSpPr>
          <p:cNvPr id="7" name="6 CuadroTexto"/>
          <p:cNvSpPr txBox="1"/>
          <p:nvPr/>
        </p:nvSpPr>
        <p:spPr>
          <a:xfrm>
            <a:off x="1902938" y="3768812"/>
            <a:ext cx="55990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 </a:t>
            </a:r>
            <a:r>
              <a:rPr lang="es-E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sen</a:t>
            </a: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s-ES" dirty="0" smtClean="0"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el-GR" dirty="0" smtClean="0"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/>
              </a:rPr>
              <a:t>φ</a:t>
            </a:r>
            <a:r>
              <a:rPr lang="es-ES" dirty="0" smtClean="0"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r>
              <a:rPr lang="es-ES" dirty="0" smtClean="0"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/>
              </a:rPr>
              <a:t> –p </a:t>
            </a:r>
            <a:r>
              <a:rPr lang="es-ES" dirty="0" err="1" smtClean="0"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/>
              </a:rPr>
              <a:t>sen</a:t>
            </a:r>
            <a:r>
              <a:rPr lang="es-ES" dirty="0" smtClean="0"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/>
              </a:rPr>
              <a:t> </a:t>
            </a:r>
            <a:r>
              <a:rPr lang="es-ES" dirty="0" smtClean="0"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el-GR" dirty="0" smtClean="0"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/>
              </a:rPr>
              <a:t>φ</a:t>
            </a:r>
            <a:r>
              <a:rPr lang="es-ES" dirty="0" smtClean="0"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/>
              </a:rPr>
              <a:t>) =   x </a:t>
            </a:r>
            <a:r>
              <a:rPr lang="es-ES" dirty="0" err="1" smtClean="0"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/>
              </a:rPr>
              <a:t>cos</a:t>
            </a:r>
            <a:r>
              <a:rPr lang="es-ES" dirty="0" smtClean="0"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/>
              </a:rPr>
              <a:t> </a:t>
            </a:r>
            <a:r>
              <a:rPr lang="es-ES" dirty="0" smtClean="0"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el-GR" dirty="0" smtClean="0"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/>
              </a:rPr>
              <a:t>φ</a:t>
            </a:r>
            <a:r>
              <a:rPr lang="es-ES" dirty="0" smtClean="0"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/>
              </a:rPr>
              <a:t>) +p </a:t>
            </a:r>
            <a:r>
              <a:rPr lang="es-ES" dirty="0" err="1" smtClean="0"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/>
              </a:rPr>
              <a:t>cos</a:t>
            </a:r>
            <a:r>
              <a:rPr lang="es-ES" dirty="0" smtClean="0"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/>
              </a:rPr>
              <a:t>  </a:t>
            </a:r>
            <a:r>
              <a:rPr lang="es-ES" dirty="0" smtClean="0"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el-GR" dirty="0" smtClean="0"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/>
              </a:rPr>
              <a:t>φ</a:t>
            </a:r>
            <a:r>
              <a:rPr lang="es-ES" dirty="0" smtClean="0"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/>
              </a:rPr>
              <a:t>)</a:t>
            </a:r>
            <a:endParaRPr lang="es-E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9" name="8 Conector recto"/>
          <p:cNvCxnSpPr/>
          <p:nvPr/>
        </p:nvCxnSpPr>
        <p:spPr>
          <a:xfrm>
            <a:off x="4636394" y="3966693"/>
            <a:ext cx="99028" cy="2784"/>
          </a:xfrm>
          <a:prstGeom prst="lin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10 CuadroTexto"/>
          <p:cNvSpPr txBox="1"/>
          <p:nvPr/>
        </p:nvSpPr>
        <p:spPr>
          <a:xfrm>
            <a:off x="3731742" y="3707026"/>
            <a:ext cx="284205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3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endParaRPr lang="es-ES" sz="13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2" name="21 CuadroTexto"/>
          <p:cNvSpPr txBox="1"/>
          <p:nvPr/>
        </p:nvSpPr>
        <p:spPr>
          <a:xfrm>
            <a:off x="6653100" y="3692000"/>
            <a:ext cx="284205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3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endParaRPr lang="es-ES" sz="13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3" name="22 CuadroTexto"/>
          <p:cNvSpPr txBox="1"/>
          <p:nvPr/>
        </p:nvSpPr>
        <p:spPr>
          <a:xfrm>
            <a:off x="0" y="0"/>
            <a:ext cx="1383649" cy="2923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300" dirty="0" smtClean="0">
                <a:hlinkClick r:id="rId3" action="ppaction://hlinksldjump"/>
              </a:rPr>
              <a:t>Volver al Índice</a:t>
            </a:r>
            <a:endParaRPr lang="es-ES" sz="1300" dirty="0"/>
          </a:p>
        </p:txBody>
      </p:sp>
      <p:sp>
        <p:nvSpPr>
          <p:cNvPr id="24" name="23 Rectángulo"/>
          <p:cNvSpPr/>
          <p:nvPr/>
        </p:nvSpPr>
        <p:spPr>
          <a:xfrm>
            <a:off x="0" y="0"/>
            <a:ext cx="1379095" cy="314793"/>
          </a:xfrm>
          <a:prstGeom prst="rect">
            <a:avLst/>
          </a:prstGeom>
          <a:noFill/>
          <a:ln>
            <a:solidFill>
              <a:schemeClr val="tx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 redondeado"/>
          <p:cNvSpPr/>
          <p:nvPr/>
        </p:nvSpPr>
        <p:spPr>
          <a:xfrm>
            <a:off x="6768525" y="4591210"/>
            <a:ext cx="2289842" cy="2266790"/>
          </a:xfrm>
          <a:prstGeom prst="roundRect">
            <a:avLst/>
          </a:prstGeom>
          <a:solidFill>
            <a:schemeClr val="accent2">
              <a:lumMod val="40000"/>
              <a:lumOff val="60000"/>
              <a:alpha val="7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uadroTexto 1"/>
          <p:cNvSpPr txBox="1"/>
          <p:nvPr/>
        </p:nvSpPr>
        <p:spPr>
          <a:xfrm>
            <a:off x="902825" y="460374"/>
            <a:ext cx="7037408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sz="55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Ecuación de </a:t>
            </a:r>
            <a:r>
              <a:rPr lang="es-ES_tradnl" sz="55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Hess</a:t>
            </a:r>
            <a:endParaRPr lang="es-ES_tradnl" sz="55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skerville Old Face" pitchFamily="18" charset="0"/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1241945" y="2306471"/>
            <a:ext cx="24650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Deducción:</a:t>
            </a:r>
            <a:endParaRPr lang="es-E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1159567" y="2644223"/>
            <a:ext cx="246508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Reemplazamos en la Forma Canónica:</a:t>
            </a:r>
            <a:endParaRPr lang="es-E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6" name="5 Imagen" descr="Recta 3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14987" y="4709532"/>
            <a:ext cx="2319449" cy="2148468"/>
          </a:xfrm>
          <a:prstGeom prst="rect">
            <a:avLst/>
          </a:prstGeom>
        </p:spPr>
      </p:pic>
      <p:sp>
        <p:nvSpPr>
          <p:cNvPr id="7" name="6 CuadroTexto"/>
          <p:cNvSpPr txBox="1"/>
          <p:nvPr/>
        </p:nvSpPr>
        <p:spPr>
          <a:xfrm>
            <a:off x="1756634" y="3768812"/>
            <a:ext cx="58145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 </a:t>
            </a:r>
            <a:r>
              <a:rPr lang="es-E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cos</a:t>
            </a: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s-ES" dirty="0" smtClean="0"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el-GR" dirty="0" smtClean="0"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/>
              </a:rPr>
              <a:t>φ</a:t>
            </a:r>
            <a:r>
              <a:rPr lang="es-ES" dirty="0" smtClean="0"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r>
              <a:rPr lang="es-ES" dirty="0" smtClean="0"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/>
              </a:rPr>
              <a:t> +</a:t>
            </a: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 </a:t>
            </a:r>
            <a:r>
              <a:rPr lang="es-E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sen</a:t>
            </a: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s-ES" dirty="0" smtClean="0"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el-GR" dirty="0" smtClean="0"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/>
              </a:rPr>
              <a:t>φ</a:t>
            </a:r>
            <a:r>
              <a:rPr lang="es-ES" dirty="0" smtClean="0"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r>
              <a:rPr lang="es-ES" dirty="0" smtClean="0"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/>
              </a:rPr>
              <a:t> –p </a:t>
            </a:r>
            <a:r>
              <a:rPr lang="es-ES" dirty="0" err="1" smtClean="0"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/>
              </a:rPr>
              <a:t>sen</a:t>
            </a:r>
            <a:r>
              <a:rPr lang="es-ES" dirty="0" smtClean="0"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/>
              </a:rPr>
              <a:t> </a:t>
            </a:r>
            <a:r>
              <a:rPr lang="es-ES" dirty="0" smtClean="0"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el-GR" dirty="0" smtClean="0"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/>
              </a:rPr>
              <a:t>φ</a:t>
            </a:r>
            <a:r>
              <a:rPr lang="es-ES" dirty="0" smtClean="0"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/>
              </a:rPr>
              <a:t>) - p </a:t>
            </a:r>
            <a:r>
              <a:rPr lang="es-ES" dirty="0" err="1" smtClean="0"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/>
              </a:rPr>
              <a:t>cos</a:t>
            </a:r>
            <a:r>
              <a:rPr lang="es-ES" dirty="0" smtClean="0"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/>
              </a:rPr>
              <a:t>  </a:t>
            </a:r>
            <a:r>
              <a:rPr lang="es-ES" dirty="0" smtClean="0"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el-GR" dirty="0" smtClean="0"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/>
              </a:rPr>
              <a:t>φ</a:t>
            </a:r>
            <a:r>
              <a:rPr lang="es-ES" dirty="0" smtClean="0"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/>
              </a:rPr>
              <a:t>) = 0</a:t>
            </a:r>
            <a:endParaRPr lang="es-E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9 CuadroTexto"/>
          <p:cNvSpPr txBox="1"/>
          <p:nvPr/>
        </p:nvSpPr>
        <p:spPr>
          <a:xfrm>
            <a:off x="4816985" y="3670055"/>
            <a:ext cx="284205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3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endParaRPr lang="es-ES" sz="13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0" name="19 CuadroTexto"/>
          <p:cNvSpPr txBox="1"/>
          <p:nvPr/>
        </p:nvSpPr>
        <p:spPr>
          <a:xfrm>
            <a:off x="6169078" y="3668836"/>
            <a:ext cx="284205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3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endParaRPr lang="es-ES" sz="13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1" name="20 CuadroTexto"/>
          <p:cNvSpPr txBox="1"/>
          <p:nvPr/>
        </p:nvSpPr>
        <p:spPr>
          <a:xfrm>
            <a:off x="0" y="0"/>
            <a:ext cx="1383649" cy="2923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300" dirty="0" smtClean="0">
                <a:hlinkClick r:id="rId3" action="ppaction://hlinksldjump"/>
              </a:rPr>
              <a:t>Volver al Índice</a:t>
            </a:r>
            <a:endParaRPr lang="es-ES" sz="1300" dirty="0"/>
          </a:p>
        </p:txBody>
      </p:sp>
      <p:sp>
        <p:nvSpPr>
          <p:cNvPr id="22" name="21 Rectángulo"/>
          <p:cNvSpPr/>
          <p:nvPr/>
        </p:nvSpPr>
        <p:spPr>
          <a:xfrm>
            <a:off x="0" y="0"/>
            <a:ext cx="1379095" cy="314793"/>
          </a:xfrm>
          <a:prstGeom prst="rect">
            <a:avLst/>
          </a:prstGeom>
          <a:noFill/>
          <a:ln>
            <a:solidFill>
              <a:schemeClr val="tx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 redondeado"/>
          <p:cNvSpPr/>
          <p:nvPr/>
        </p:nvSpPr>
        <p:spPr>
          <a:xfrm>
            <a:off x="6768525" y="4591210"/>
            <a:ext cx="2289842" cy="2266790"/>
          </a:xfrm>
          <a:prstGeom prst="roundRect">
            <a:avLst/>
          </a:prstGeom>
          <a:solidFill>
            <a:schemeClr val="accent2">
              <a:lumMod val="40000"/>
              <a:lumOff val="60000"/>
              <a:alpha val="7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uadroTexto 1"/>
          <p:cNvSpPr txBox="1"/>
          <p:nvPr/>
        </p:nvSpPr>
        <p:spPr>
          <a:xfrm>
            <a:off x="902825" y="460374"/>
            <a:ext cx="7037408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sz="55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Ecuación de </a:t>
            </a:r>
            <a:r>
              <a:rPr lang="es-ES_tradnl" sz="55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Hess</a:t>
            </a:r>
            <a:endParaRPr lang="es-ES_tradnl" sz="55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skerville Old Face" pitchFamily="18" charset="0"/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1241945" y="2306471"/>
            <a:ext cx="24650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Deducción:</a:t>
            </a:r>
            <a:endParaRPr lang="es-E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1159567" y="2644223"/>
            <a:ext cx="246508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Reemplazamos en la Forma Canónica:</a:t>
            </a:r>
            <a:endParaRPr lang="es-E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6" name="5 Imagen" descr="Recta 3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14987" y="4709532"/>
            <a:ext cx="2319449" cy="2148468"/>
          </a:xfrm>
          <a:prstGeom prst="rect">
            <a:avLst/>
          </a:prstGeom>
        </p:spPr>
      </p:pic>
      <p:sp>
        <p:nvSpPr>
          <p:cNvPr id="7" name="6 CuadroTexto"/>
          <p:cNvSpPr txBox="1"/>
          <p:nvPr/>
        </p:nvSpPr>
        <p:spPr>
          <a:xfrm>
            <a:off x="1349130" y="3758873"/>
            <a:ext cx="62244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 </a:t>
            </a:r>
            <a:r>
              <a:rPr lang="es-E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cos</a:t>
            </a: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s-ES" dirty="0" smtClean="0"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el-GR" dirty="0" smtClean="0"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/>
              </a:rPr>
              <a:t>φ</a:t>
            </a:r>
            <a:r>
              <a:rPr lang="es-ES" dirty="0" smtClean="0"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r>
              <a:rPr lang="es-ES" dirty="0" smtClean="0"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/>
              </a:rPr>
              <a:t> +</a:t>
            </a: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 </a:t>
            </a:r>
            <a:r>
              <a:rPr lang="es-E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sen</a:t>
            </a: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s-ES" dirty="0" smtClean="0"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el-GR" dirty="0" smtClean="0"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/>
              </a:rPr>
              <a:t>φ</a:t>
            </a:r>
            <a:r>
              <a:rPr lang="es-ES" dirty="0" smtClean="0"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r>
              <a:rPr lang="es-ES" dirty="0" smtClean="0"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/>
              </a:rPr>
              <a:t> –p (</a:t>
            </a:r>
            <a:r>
              <a:rPr lang="es-ES" dirty="0" err="1" smtClean="0"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/>
              </a:rPr>
              <a:t>sen</a:t>
            </a:r>
            <a:r>
              <a:rPr lang="es-ES" dirty="0" smtClean="0"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/>
              </a:rPr>
              <a:t> </a:t>
            </a:r>
            <a:r>
              <a:rPr lang="es-ES" dirty="0" smtClean="0"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el-GR" dirty="0" smtClean="0"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/>
              </a:rPr>
              <a:t>φ</a:t>
            </a:r>
            <a:r>
              <a:rPr lang="es-ES" dirty="0" smtClean="0"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/>
              </a:rPr>
              <a:t>) - p </a:t>
            </a:r>
            <a:r>
              <a:rPr lang="es-ES" dirty="0" err="1" smtClean="0"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/>
              </a:rPr>
              <a:t>cos</a:t>
            </a:r>
            <a:r>
              <a:rPr lang="es-ES" dirty="0" smtClean="0"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</a:t>
            </a:r>
            <a:r>
              <a:rPr lang="el-GR" dirty="0" smtClean="0"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/>
              </a:rPr>
              <a:t>φ</a:t>
            </a:r>
            <a:r>
              <a:rPr lang="es-ES" dirty="0" smtClean="0"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/>
              </a:rPr>
              <a:t>)) = 0</a:t>
            </a:r>
            <a:endParaRPr lang="es-E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4816985" y="3670055"/>
            <a:ext cx="284205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3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endParaRPr lang="es-ES" sz="13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5851026" y="3668836"/>
            <a:ext cx="284205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3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endParaRPr lang="es-ES" sz="13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9 Abrir llave"/>
          <p:cNvSpPr/>
          <p:nvPr/>
        </p:nvSpPr>
        <p:spPr>
          <a:xfrm rot="16200000">
            <a:off x="5024957" y="3271405"/>
            <a:ext cx="574635" cy="2296325"/>
          </a:xfrm>
          <a:prstGeom prst="leftBrac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10 CuadroTexto"/>
          <p:cNvSpPr txBox="1"/>
          <p:nvPr/>
        </p:nvSpPr>
        <p:spPr>
          <a:xfrm>
            <a:off x="5177832" y="4662742"/>
            <a:ext cx="309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endParaRPr lang="es-E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" name="11 CuadroTexto"/>
          <p:cNvSpPr txBox="1"/>
          <p:nvPr/>
        </p:nvSpPr>
        <p:spPr>
          <a:xfrm>
            <a:off x="0" y="0"/>
            <a:ext cx="1383649" cy="2923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300" dirty="0" smtClean="0">
                <a:hlinkClick r:id="rId3" action="ppaction://hlinksldjump"/>
              </a:rPr>
              <a:t>Volver al Índice</a:t>
            </a:r>
            <a:endParaRPr lang="es-ES" sz="1300" dirty="0"/>
          </a:p>
        </p:txBody>
      </p:sp>
      <p:sp>
        <p:nvSpPr>
          <p:cNvPr id="13" name="12 Rectángulo"/>
          <p:cNvSpPr/>
          <p:nvPr/>
        </p:nvSpPr>
        <p:spPr>
          <a:xfrm>
            <a:off x="0" y="0"/>
            <a:ext cx="1379095" cy="314793"/>
          </a:xfrm>
          <a:prstGeom prst="rect">
            <a:avLst/>
          </a:prstGeom>
          <a:noFill/>
          <a:ln>
            <a:solidFill>
              <a:schemeClr val="tx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 redondeado"/>
          <p:cNvSpPr/>
          <p:nvPr/>
        </p:nvSpPr>
        <p:spPr>
          <a:xfrm>
            <a:off x="6768525" y="4591210"/>
            <a:ext cx="2289842" cy="2266790"/>
          </a:xfrm>
          <a:prstGeom prst="roundRect">
            <a:avLst/>
          </a:prstGeom>
          <a:solidFill>
            <a:schemeClr val="accent2">
              <a:lumMod val="40000"/>
              <a:lumOff val="60000"/>
              <a:alpha val="7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uadroTexto 1"/>
          <p:cNvSpPr txBox="1"/>
          <p:nvPr/>
        </p:nvSpPr>
        <p:spPr>
          <a:xfrm>
            <a:off x="902825" y="460374"/>
            <a:ext cx="7037408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sz="55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Ecuación de </a:t>
            </a:r>
            <a:r>
              <a:rPr lang="es-ES_tradnl" sz="55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Hess</a:t>
            </a:r>
            <a:endParaRPr lang="es-ES_tradnl" sz="55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skerville Old Face" pitchFamily="18" charset="0"/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1241945" y="2306471"/>
            <a:ext cx="24650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Deducción:</a:t>
            </a:r>
            <a:endParaRPr lang="es-E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1159567" y="2644223"/>
            <a:ext cx="246508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Reemplazamos en la Forma Canónica:</a:t>
            </a:r>
            <a:endParaRPr lang="es-E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6" name="5 Imagen" descr="Recta 3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14987" y="4709532"/>
            <a:ext cx="2319449" cy="2148468"/>
          </a:xfrm>
          <a:prstGeom prst="rect">
            <a:avLst/>
          </a:prstGeom>
        </p:spPr>
      </p:pic>
      <p:sp>
        <p:nvSpPr>
          <p:cNvPr id="7" name="6 CuadroTexto"/>
          <p:cNvSpPr txBox="1"/>
          <p:nvPr/>
        </p:nvSpPr>
        <p:spPr>
          <a:xfrm>
            <a:off x="2817030" y="3768812"/>
            <a:ext cx="34377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 </a:t>
            </a:r>
            <a:r>
              <a:rPr lang="es-E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cos</a:t>
            </a: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s-ES" dirty="0" smtClean="0"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el-GR" dirty="0" smtClean="0"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/>
              </a:rPr>
              <a:t>φ</a:t>
            </a:r>
            <a:r>
              <a:rPr lang="es-ES" dirty="0" smtClean="0"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r>
              <a:rPr lang="es-ES" dirty="0" smtClean="0"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/>
              </a:rPr>
              <a:t> +</a:t>
            </a: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 </a:t>
            </a:r>
            <a:r>
              <a:rPr lang="es-E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sen</a:t>
            </a: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s-ES" dirty="0" smtClean="0"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el-GR" dirty="0" smtClean="0"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/>
              </a:rPr>
              <a:t>φ</a:t>
            </a:r>
            <a:r>
              <a:rPr lang="es-ES" dirty="0" smtClean="0"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r>
              <a:rPr lang="es-ES" dirty="0" smtClean="0"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/>
              </a:rPr>
              <a:t> –p= 0</a:t>
            </a:r>
            <a:endParaRPr lang="es-E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" name="11 CuadroTexto"/>
          <p:cNvSpPr txBox="1"/>
          <p:nvPr/>
        </p:nvSpPr>
        <p:spPr>
          <a:xfrm>
            <a:off x="0" y="0"/>
            <a:ext cx="1383649" cy="2923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300" dirty="0" smtClean="0">
                <a:hlinkClick r:id="rId3" action="ppaction://hlinksldjump"/>
              </a:rPr>
              <a:t>Volver al Índice</a:t>
            </a:r>
            <a:endParaRPr lang="es-ES" sz="1300" dirty="0"/>
          </a:p>
        </p:txBody>
      </p:sp>
      <p:sp>
        <p:nvSpPr>
          <p:cNvPr id="13" name="12 Rectángulo"/>
          <p:cNvSpPr/>
          <p:nvPr/>
        </p:nvSpPr>
        <p:spPr>
          <a:xfrm>
            <a:off x="0" y="0"/>
            <a:ext cx="1379095" cy="314793"/>
          </a:xfrm>
          <a:prstGeom prst="rect">
            <a:avLst/>
          </a:prstGeom>
          <a:noFill/>
          <a:ln>
            <a:solidFill>
              <a:schemeClr val="tx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1 Conector recto"/>
          <p:cNvCxnSpPr/>
          <p:nvPr/>
        </p:nvCxnSpPr>
        <p:spPr>
          <a:xfrm>
            <a:off x="2019869" y="4440938"/>
            <a:ext cx="4353635" cy="1588"/>
          </a:xfrm>
          <a:prstGeom prst="line">
            <a:avLst/>
          </a:prstGeom>
          <a:ln w="317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2 Elipse"/>
          <p:cNvSpPr/>
          <p:nvPr/>
        </p:nvSpPr>
        <p:spPr>
          <a:xfrm>
            <a:off x="5159736" y="4374642"/>
            <a:ext cx="133177" cy="135652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3 Elipse"/>
          <p:cNvSpPr/>
          <p:nvPr/>
        </p:nvSpPr>
        <p:spPr>
          <a:xfrm>
            <a:off x="4131781" y="2561060"/>
            <a:ext cx="133177" cy="135652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5" name="4 Conector recto"/>
          <p:cNvCxnSpPr/>
          <p:nvPr/>
        </p:nvCxnSpPr>
        <p:spPr>
          <a:xfrm rot="16200000" flipH="1">
            <a:off x="3383314" y="2799211"/>
            <a:ext cx="2691963" cy="1527948"/>
          </a:xfrm>
          <a:prstGeom prst="line">
            <a:avLst/>
          </a:prstGeom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5 CuadroTexto"/>
          <p:cNvSpPr txBox="1"/>
          <p:nvPr/>
        </p:nvSpPr>
        <p:spPr>
          <a:xfrm>
            <a:off x="6400800" y="4272750"/>
            <a:ext cx="2689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</a:t>
            </a:r>
            <a:endParaRPr lang="es-ES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4043083" y="1906067"/>
            <a:ext cx="3047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</a:t>
            </a:r>
            <a:endParaRPr lang="es-ES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5605286" y="5913216"/>
            <a:ext cx="3048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</a:t>
            </a:r>
            <a:endParaRPr lang="es-E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" name="12 CuadroTexto"/>
          <p:cNvSpPr txBox="1"/>
          <p:nvPr/>
        </p:nvSpPr>
        <p:spPr>
          <a:xfrm>
            <a:off x="3917577" y="4329952"/>
            <a:ext cx="3406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</a:t>
            </a:r>
            <a:endParaRPr lang="es-ES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14" name="13 Conector recto"/>
          <p:cNvCxnSpPr/>
          <p:nvPr/>
        </p:nvCxnSpPr>
        <p:spPr>
          <a:xfrm rot="16200000" flipH="1">
            <a:off x="2033516" y="4440938"/>
            <a:ext cx="4339988" cy="27296"/>
          </a:xfrm>
          <a:prstGeom prst="line">
            <a:avLst/>
          </a:prstGeom>
          <a:ln w="317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14 Conector recto"/>
          <p:cNvCxnSpPr/>
          <p:nvPr/>
        </p:nvCxnSpPr>
        <p:spPr>
          <a:xfrm rot="10800000" flipV="1">
            <a:off x="4218775" y="3933912"/>
            <a:ext cx="720697" cy="495657"/>
          </a:xfrm>
          <a:prstGeom prst="line">
            <a:avLst/>
          </a:prstGeom>
          <a:ln w="31750"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15 Rectángulo"/>
          <p:cNvSpPr/>
          <p:nvPr/>
        </p:nvSpPr>
        <p:spPr>
          <a:xfrm rot="3475693">
            <a:off x="4869887" y="3958272"/>
            <a:ext cx="100283" cy="103256"/>
          </a:xfrm>
          <a:prstGeom prst="rect">
            <a:avLst/>
          </a:prstGeom>
          <a:noFill/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8" name="17 Arco"/>
          <p:cNvSpPr/>
          <p:nvPr/>
        </p:nvSpPr>
        <p:spPr>
          <a:xfrm>
            <a:off x="4467442" y="4136713"/>
            <a:ext cx="401543" cy="321964"/>
          </a:xfrm>
          <a:prstGeom prst="arc">
            <a:avLst>
              <a:gd name="adj1" fmla="val 16200000"/>
              <a:gd name="adj2" fmla="val 2468204"/>
            </a:avLst>
          </a:prstGeom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 dirty="0">
              <a:solidFill>
                <a:schemeClr val="accent5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9" name="18 CuadroTexto"/>
          <p:cNvSpPr txBox="1"/>
          <p:nvPr/>
        </p:nvSpPr>
        <p:spPr>
          <a:xfrm>
            <a:off x="4478330" y="4174852"/>
            <a:ext cx="54904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000" dirty="0" smtClean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/>
              </a:rPr>
              <a:t>60º</a:t>
            </a:r>
            <a:endParaRPr lang="es-ES" sz="1000" dirty="0">
              <a:solidFill>
                <a:schemeClr val="accent3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0" name="CuadroTexto 1"/>
          <p:cNvSpPr txBox="1"/>
          <p:nvPr/>
        </p:nvSpPr>
        <p:spPr>
          <a:xfrm>
            <a:off x="902825" y="460374"/>
            <a:ext cx="7037408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sz="55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Ecuación de </a:t>
            </a:r>
            <a:r>
              <a:rPr lang="es-ES_tradnl" sz="55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Hess</a:t>
            </a:r>
            <a:endParaRPr lang="es-ES_tradnl" sz="55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skerville Old Face" pitchFamily="18" charset="0"/>
            </a:endParaRPr>
          </a:p>
        </p:txBody>
      </p:sp>
      <p:sp>
        <p:nvSpPr>
          <p:cNvPr id="21" name="20 CuadroTexto"/>
          <p:cNvSpPr txBox="1"/>
          <p:nvPr/>
        </p:nvSpPr>
        <p:spPr>
          <a:xfrm>
            <a:off x="1241945" y="2306471"/>
            <a:ext cx="24650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Ejemplo</a:t>
            </a:r>
            <a:endParaRPr lang="es-E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2" name="21 CuadroTexto"/>
          <p:cNvSpPr txBox="1"/>
          <p:nvPr/>
        </p:nvSpPr>
        <p:spPr>
          <a:xfrm>
            <a:off x="4377447" y="3959157"/>
            <a:ext cx="274434" cy="2923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300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8</a:t>
            </a:r>
            <a:endParaRPr lang="es-ES" sz="1300" dirty="0">
              <a:solidFill>
                <a:schemeClr val="accent4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23" name="22 CuadroTexto"/>
          <p:cNvSpPr txBox="1"/>
          <p:nvPr/>
        </p:nvSpPr>
        <p:spPr>
          <a:xfrm>
            <a:off x="0" y="0"/>
            <a:ext cx="1383649" cy="2923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300" dirty="0" smtClean="0">
                <a:hlinkClick r:id="rId2" action="ppaction://hlinksldjump"/>
              </a:rPr>
              <a:t>Volver al Índice</a:t>
            </a:r>
            <a:endParaRPr lang="es-ES" sz="1300" dirty="0"/>
          </a:p>
        </p:txBody>
      </p:sp>
      <p:sp>
        <p:nvSpPr>
          <p:cNvPr id="24" name="23 Rectángulo"/>
          <p:cNvSpPr/>
          <p:nvPr/>
        </p:nvSpPr>
        <p:spPr>
          <a:xfrm>
            <a:off x="0" y="0"/>
            <a:ext cx="1379095" cy="314793"/>
          </a:xfrm>
          <a:prstGeom prst="rect">
            <a:avLst/>
          </a:prstGeom>
          <a:noFill/>
          <a:ln>
            <a:solidFill>
              <a:schemeClr val="tx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10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000"/>
                            </p:stCondLst>
                            <p:childTnLst>
                              <p:par>
                                <p:cTn id="33" presetID="42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4.81481E-6 L 0.00121 -0.15024 " pathEditMode="relative" rAng="0" ptsTypes="AA">
                                      <p:cBhvr>
                                        <p:cTn id="3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0" y="-75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0"/>
                            </p:stCondLst>
                            <p:childTnLst>
                              <p:par>
                                <p:cTn id="3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6" grpId="0"/>
      <p:bldP spid="7" grpId="0"/>
      <p:bldP spid="8" grpId="0"/>
      <p:bldP spid="8" grpId="1"/>
      <p:bldP spid="13" grpId="0"/>
      <p:bldP spid="16" grpId="0" animBg="1"/>
      <p:bldP spid="18" grpId="0" animBg="1"/>
      <p:bldP spid="19" grpId="0"/>
      <p:bldP spid="22" grpId="0"/>
    </p:bld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1 Conector recto"/>
          <p:cNvCxnSpPr/>
          <p:nvPr/>
        </p:nvCxnSpPr>
        <p:spPr>
          <a:xfrm>
            <a:off x="2019869" y="4440938"/>
            <a:ext cx="4353635" cy="1588"/>
          </a:xfrm>
          <a:prstGeom prst="line">
            <a:avLst/>
          </a:prstGeom>
          <a:ln w="317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2 Elipse"/>
          <p:cNvSpPr/>
          <p:nvPr/>
        </p:nvSpPr>
        <p:spPr>
          <a:xfrm>
            <a:off x="5159736" y="4374642"/>
            <a:ext cx="133177" cy="135652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3 Elipse"/>
          <p:cNvSpPr/>
          <p:nvPr/>
        </p:nvSpPr>
        <p:spPr>
          <a:xfrm>
            <a:off x="4131781" y="2561060"/>
            <a:ext cx="133177" cy="135652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5" name="4 Conector recto"/>
          <p:cNvCxnSpPr/>
          <p:nvPr/>
        </p:nvCxnSpPr>
        <p:spPr>
          <a:xfrm rot="16200000" flipH="1">
            <a:off x="3383314" y="2799211"/>
            <a:ext cx="2691963" cy="1527948"/>
          </a:xfrm>
          <a:prstGeom prst="line">
            <a:avLst/>
          </a:prstGeom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5 CuadroTexto"/>
          <p:cNvSpPr txBox="1"/>
          <p:nvPr/>
        </p:nvSpPr>
        <p:spPr>
          <a:xfrm>
            <a:off x="6400800" y="4272750"/>
            <a:ext cx="2689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</a:t>
            </a:r>
            <a:endParaRPr lang="es-ES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4043083" y="1906067"/>
            <a:ext cx="3047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</a:t>
            </a:r>
            <a:endParaRPr lang="es-ES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5605286" y="5913216"/>
            <a:ext cx="3048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</a:t>
            </a:r>
            <a:endParaRPr lang="es-E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3917577" y="4329952"/>
            <a:ext cx="3406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</a:t>
            </a:r>
            <a:endParaRPr lang="es-ES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10" name="9 Conector recto"/>
          <p:cNvCxnSpPr/>
          <p:nvPr/>
        </p:nvCxnSpPr>
        <p:spPr>
          <a:xfrm rot="16200000" flipH="1">
            <a:off x="2033516" y="4440938"/>
            <a:ext cx="4339988" cy="27296"/>
          </a:xfrm>
          <a:prstGeom prst="line">
            <a:avLst/>
          </a:prstGeom>
          <a:ln w="317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10 Conector recto"/>
          <p:cNvCxnSpPr/>
          <p:nvPr/>
        </p:nvCxnSpPr>
        <p:spPr>
          <a:xfrm rot="10800000" flipV="1">
            <a:off x="4218775" y="3933912"/>
            <a:ext cx="720697" cy="495657"/>
          </a:xfrm>
          <a:prstGeom prst="line">
            <a:avLst/>
          </a:prstGeom>
          <a:ln w="31750"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12 Arco"/>
          <p:cNvSpPr/>
          <p:nvPr/>
        </p:nvSpPr>
        <p:spPr>
          <a:xfrm>
            <a:off x="4467442" y="4136713"/>
            <a:ext cx="401543" cy="321964"/>
          </a:xfrm>
          <a:prstGeom prst="arc">
            <a:avLst>
              <a:gd name="adj1" fmla="val 16200000"/>
              <a:gd name="adj2" fmla="val 2468204"/>
            </a:avLst>
          </a:prstGeom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 dirty="0">
              <a:solidFill>
                <a:schemeClr val="accent5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4" name="13 CuadroTexto"/>
          <p:cNvSpPr txBox="1"/>
          <p:nvPr/>
        </p:nvSpPr>
        <p:spPr>
          <a:xfrm>
            <a:off x="4478330" y="4174852"/>
            <a:ext cx="54904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000" dirty="0" smtClean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/>
              </a:rPr>
              <a:t>60º</a:t>
            </a:r>
            <a:endParaRPr lang="es-ES" sz="1000" dirty="0">
              <a:solidFill>
                <a:schemeClr val="accent3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" name="CuadroTexto 1"/>
          <p:cNvSpPr txBox="1"/>
          <p:nvPr/>
        </p:nvSpPr>
        <p:spPr>
          <a:xfrm>
            <a:off x="902825" y="460374"/>
            <a:ext cx="7037408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sz="55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Ecuación de </a:t>
            </a:r>
            <a:r>
              <a:rPr lang="es-ES_tradnl" sz="55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Hess</a:t>
            </a:r>
            <a:endParaRPr lang="es-ES_tradnl" sz="55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skerville Old Face" pitchFamily="18" charset="0"/>
            </a:endParaRPr>
          </a:p>
        </p:txBody>
      </p:sp>
      <p:sp>
        <p:nvSpPr>
          <p:cNvPr id="16" name="15 CuadroTexto"/>
          <p:cNvSpPr txBox="1"/>
          <p:nvPr/>
        </p:nvSpPr>
        <p:spPr>
          <a:xfrm>
            <a:off x="1241945" y="2306471"/>
            <a:ext cx="24650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Ejemplo</a:t>
            </a:r>
            <a:endParaRPr lang="es-E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18" name="17 Conector recto"/>
          <p:cNvCxnSpPr/>
          <p:nvPr/>
        </p:nvCxnSpPr>
        <p:spPr>
          <a:xfrm rot="16200000" flipV="1">
            <a:off x="4688249" y="4188519"/>
            <a:ext cx="498262" cy="2886"/>
          </a:xfrm>
          <a:prstGeom prst="line">
            <a:avLst/>
          </a:prstGeom>
          <a:ln w="15875">
            <a:solidFill>
              <a:schemeClr val="bg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20 Conector recto"/>
          <p:cNvCxnSpPr/>
          <p:nvPr/>
        </p:nvCxnSpPr>
        <p:spPr>
          <a:xfrm flipV="1">
            <a:off x="4181253" y="3912782"/>
            <a:ext cx="773519" cy="7974"/>
          </a:xfrm>
          <a:prstGeom prst="line">
            <a:avLst/>
          </a:prstGeom>
          <a:ln w="15875">
            <a:solidFill>
              <a:schemeClr val="bg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23 CuadroTexto"/>
          <p:cNvSpPr txBox="1"/>
          <p:nvPr/>
        </p:nvSpPr>
        <p:spPr>
          <a:xfrm>
            <a:off x="4210493" y="4494913"/>
            <a:ext cx="928459" cy="2923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300" dirty="0" smtClean="0"/>
              <a:t>P </a:t>
            </a:r>
            <a:r>
              <a:rPr lang="es-ES" sz="1300" dirty="0" err="1" smtClean="0"/>
              <a:t>cos</a:t>
            </a:r>
            <a:r>
              <a:rPr lang="es-ES" sz="1300" dirty="0" smtClean="0"/>
              <a:t> (60)</a:t>
            </a:r>
            <a:endParaRPr lang="es-ES" sz="1300" dirty="0"/>
          </a:p>
        </p:txBody>
      </p:sp>
      <p:sp>
        <p:nvSpPr>
          <p:cNvPr id="25" name="24 CuadroTexto"/>
          <p:cNvSpPr txBox="1"/>
          <p:nvPr/>
        </p:nvSpPr>
        <p:spPr>
          <a:xfrm>
            <a:off x="4924868" y="3923413"/>
            <a:ext cx="938077" cy="2923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300" dirty="0" smtClean="0"/>
              <a:t>P </a:t>
            </a:r>
            <a:r>
              <a:rPr lang="es-ES" sz="1300" dirty="0" err="1" smtClean="0"/>
              <a:t>sen</a:t>
            </a:r>
            <a:r>
              <a:rPr lang="es-ES" sz="1300" dirty="0" smtClean="0"/>
              <a:t> (60)</a:t>
            </a:r>
            <a:endParaRPr lang="es-ES" sz="1300" dirty="0"/>
          </a:p>
        </p:txBody>
      </p:sp>
      <p:sp>
        <p:nvSpPr>
          <p:cNvPr id="26" name="25 CuadroTexto"/>
          <p:cNvSpPr txBox="1"/>
          <p:nvPr/>
        </p:nvSpPr>
        <p:spPr>
          <a:xfrm>
            <a:off x="4377447" y="3959157"/>
            <a:ext cx="274434" cy="2923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300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8</a:t>
            </a:r>
            <a:endParaRPr lang="es-ES" sz="1300" dirty="0">
              <a:solidFill>
                <a:schemeClr val="accent4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27" name="26 CuadroTexto"/>
          <p:cNvSpPr txBox="1"/>
          <p:nvPr/>
        </p:nvSpPr>
        <p:spPr>
          <a:xfrm>
            <a:off x="0" y="0"/>
            <a:ext cx="1383649" cy="2923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300" dirty="0" smtClean="0">
                <a:hlinkClick r:id="rId2" action="ppaction://hlinksldjump"/>
              </a:rPr>
              <a:t>Volver al Índice</a:t>
            </a:r>
            <a:endParaRPr lang="es-ES" sz="1300" dirty="0"/>
          </a:p>
        </p:txBody>
      </p:sp>
      <p:sp>
        <p:nvSpPr>
          <p:cNvPr id="28" name="27 Rectángulo"/>
          <p:cNvSpPr/>
          <p:nvPr/>
        </p:nvSpPr>
        <p:spPr>
          <a:xfrm>
            <a:off x="0" y="0"/>
            <a:ext cx="1379095" cy="314793"/>
          </a:xfrm>
          <a:prstGeom prst="rect">
            <a:avLst/>
          </a:prstGeom>
          <a:noFill/>
          <a:ln>
            <a:solidFill>
              <a:schemeClr val="tx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CuadroTexto"/>
          <p:cNvSpPr txBox="1"/>
          <p:nvPr/>
        </p:nvSpPr>
        <p:spPr>
          <a:xfrm>
            <a:off x="1248771" y="2292824"/>
            <a:ext cx="10304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Donde:</a:t>
            </a:r>
            <a:endParaRPr lang="es-E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3289110" y="2770497"/>
            <a:ext cx="219729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m   = </a:t>
            </a:r>
            <a:r>
              <a:rPr lang="es-ES" sz="3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/>
              </a:rPr>
              <a:t>∆</a:t>
            </a:r>
            <a:r>
              <a:rPr lang="es-E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Y</a:t>
            </a:r>
          </a:p>
          <a:p>
            <a:r>
              <a:rPr lang="es-E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         </a:t>
            </a:r>
            <a:r>
              <a:rPr lang="es-ES" sz="3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/>
              </a:rPr>
              <a:t>∆</a:t>
            </a:r>
            <a:r>
              <a:rPr lang="es-E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X</a:t>
            </a:r>
            <a:endParaRPr lang="es-E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skerville Old Face" pitchFamily="18" charset="0"/>
            </a:endParaRPr>
          </a:p>
        </p:txBody>
      </p:sp>
      <p:cxnSp>
        <p:nvCxnSpPr>
          <p:cNvPr id="11" name="10 Conector recto"/>
          <p:cNvCxnSpPr/>
          <p:nvPr/>
        </p:nvCxnSpPr>
        <p:spPr>
          <a:xfrm>
            <a:off x="4640238" y="3413528"/>
            <a:ext cx="382138" cy="1588"/>
          </a:xfrm>
          <a:prstGeom prst="lin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11 Rectángulo redondeado"/>
          <p:cNvSpPr/>
          <p:nvPr/>
        </p:nvSpPr>
        <p:spPr>
          <a:xfrm>
            <a:off x="2980706" y="2789121"/>
            <a:ext cx="2654101" cy="1296538"/>
          </a:xfrm>
          <a:prstGeom prst="roundRect">
            <a:avLst/>
          </a:prstGeom>
          <a:solidFill>
            <a:schemeClr val="accent6">
              <a:lumMod val="20000"/>
              <a:lumOff val="80000"/>
              <a:alpha val="25000"/>
            </a:schemeClr>
          </a:solidFill>
          <a:ln>
            <a:solidFill>
              <a:schemeClr val="accent1">
                <a:shade val="50000"/>
                <a:shade val="75000"/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" name="CuadroTexto 1"/>
          <p:cNvSpPr txBox="1"/>
          <p:nvPr/>
        </p:nvSpPr>
        <p:spPr>
          <a:xfrm>
            <a:off x="2720375" y="460375"/>
            <a:ext cx="3783472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3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Términos Generales</a:t>
            </a:r>
            <a:endParaRPr lang="es-ES_tradnl" sz="3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10" name="9 CuadroTexto"/>
          <p:cNvSpPr txBox="1"/>
          <p:nvPr/>
        </p:nvSpPr>
        <p:spPr>
          <a:xfrm>
            <a:off x="0" y="0"/>
            <a:ext cx="1383649" cy="2923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300" dirty="0" smtClean="0">
                <a:hlinkClick r:id="rId2" action="ppaction://hlinksldjump"/>
              </a:rPr>
              <a:t>Volver al Índice</a:t>
            </a:r>
            <a:endParaRPr lang="es-ES" sz="1300" dirty="0"/>
          </a:p>
        </p:txBody>
      </p:sp>
      <p:sp>
        <p:nvSpPr>
          <p:cNvPr id="14" name="13 Rectángulo"/>
          <p:cNvSpPr/>
          <p:nvPr/>
        </p:nvSpPr>
        <p:spPr>
          <a:xfrm>
            <a:off x="0" y="0"/>
            <a:ext cx="1379095" cy="314793"/>
          </a:xfrm>
          <a:prstGeom prst="rect">
            <a:avLst/>
          </a:prstGeom>
          <a:noFill/>
          <a:ln>
            <a:solidFill>
              <a:schemeClr val="tx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1 Conector recto"/>
          <p:cNvCxnSpPr/>
          <p:nvPr/>
        </p:nvCxnSpPr>
        <p:spPr>
          <a:xfrm>
            <a:off x="2019869" y="4440938"/>
            <a:ext cx="4353635" cy="1588"/>
          </a:xfrm>
          <a:prstGeom prst="line">
            <a:avLst/>
          </a:prstGeom>
          <a:ln w="317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2 Elipse"/>
          <p:cNvSpPr/>
          <p:nvPr/>
        </p:nvSpPr>
        <p:spPr>
          <a:xfrm>
            <a:off x="5159736" y="4374642"/>
            <a:ext cx="133177" cy="135652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3 Elipse"/>
          <p:cNvSpPr/>
          <p:nvPr/>
        </p:nvSpPr>
        <p:spPr>
          <a:xfrm>
            <a:off x="4131781" y="2561060"/>
            <a:ext cx="133177" cy="135652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5" name="4 Conector recto"/>
          <p:cNvCxnSpPr/>
          <p:nvPr/>
        </p:nvCxnSpPr>
        <p:spPr>
          <a:xfrm rot="16200000" flipH="1">
            <a:off x="3383314" y="2799211"/>
            <a:ext cx="2691963" cy="1527948"/>
          </a:xfrm>
          <a:prstGeom prst="line">
            <a:avLst/>
          </a:prstGeom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5 CuadroTexto"/>
          <p:cNvSpPr txBox="1"/>
          <p:nvPr/>
        </p:nvSpPr>
        <p:spPr>
          <a:xfrm>
            <a:off x="6400800" y="4272750"/>
            <a:ext cx="2689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</a:t>
            </a:r>
            <a:endParaRPr lang="es-ES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4043083" y="1906067"/>
            <a:ext cx="3047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</a:t>
            </a:r>
            <a:endParaRPr lang="es-ES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5605286" y="5913216"/>
            <a:ext cx="3048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</a:t>
            </a:r>
            <a:endParaRPr lang="es-E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3917577" y="4329952"/>
            <a:ext cx="3406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</a:t>
            </a:r>
            <a:endParaRPr lang="es-ES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10" name="9 Conector recto"/>
          <p:cNvCxnSpPr/>
          <p:nvPr/>
        </p:nvCxnSpPr>
        <p:spPr>
          <a:xfrm rot="16200000" flipH="1">
            <a:off x="2033516" y="4440938"/>
            <a:ext cx="4339988" cy="27296"/>
          </a:xfrm>
          <a:prstGeom prst="line">
            <a:avLst/>
          </a:prstGeom>
          <a:ln w="317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10 Conector recto"/>
          <p:cNvCxnSpPr/>
          <p:nvPr/>
        </p:nvCxnSpPr>
        <p:spPr>
          <a:xfrm rot="10800000" flipV="1">
            <a:off x="4218775" y="3933912"/>
            <a:ext cx="720697" cy="495657"/>
          </a:xfrm>
          <a:prstGeom prst="line">
            <a:avLst/>
          </a:prstGeom>
          <a:ln w="31750"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11 Arco"/>
          <p:cNvSpPr/>
          <p:nvPr/>
        </p:nvSpPr>
        <p:spPr>
          <a:xfrm>
            <a:off x="4467442" y="4136713"/>
            <a:ext cx="401543" cy="321964"/>
          </a:xfrm>
          <a:prstGeom prst="arc">
            <a:avLst>
              <a:gd name="adj1" fmla="val 16200000"/>
              <a:gd name="adj2" fmla="val 2468204"/>
            </a:avLst>
          </a:prstGeom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 dirty="0">
              <a:solidFill>
                <a:schemeClr val="accent5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" name="12 CuadroTexto"/>
          <p:cNvSpPr txBox="1"/>
          <p:nvPr/>
        </p:nvSpPr>
        <p:spPr>
          <a:xfrm>
            <a:off x="4478330" y="4174852"/>
            <a:ext cx="54904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000" dirty="0" smtClean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/>
              </a:rPr>
              <a:t>60º</a:t>
            </a:r>
            <a:endParaRPr lang="es-ES" sz="1000" dirty="0">
              <a:solidFill>
                <a:schemeClr val="accent3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4" name="CuadroTexto 1"/>
          <p:cNvSpPr txBox="1"/>
          <p:nvPr/>
        </p:nvSpPr>
        <p:spPr>
          <a:xfrm>
            <a:off x="902825" y="460374"/>
            <a:ext cx="7037408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sz="55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Ecuación de </a:t>
            </a:r>
            <a:r>
              <a:rPr lang="es-ES_tradnl" sz="55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Hess</a:t>
            </a:r>
            <a:endParaRPr lang="es-ES_tradnl" sz="55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skerville Old Face" pitchFamily="18" charset="0"/>
            </a:endParaRPr>
          </a:p>
        </p:txBody>
      </p:sp>
      <p:sp>
        <p:nvSpPr>
          <p:cNvPr id="15" name="14 CuadroTexto"/>
          <p:cNvSpPr txBox="1"/>
          <p:nvPr/>
        </p:nvSpPr>
        <p:spPr>
          <a:xfrm>
            <a:off x="1241945" y="2306471"/>
            <a:ext cx="24650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Ejemplo</a:t>
            </a:r>
            <a:endParaRPr lang="es-E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16" name="15 Conector recto"/>
          <p:cNvCxnSpPr/>
          <p:nvPr/>
        </p:nvCxnSpPr>
        <p:spPr>
          <a:xfrm rot="16200000" flipV="1">
            <a:off x="4688249" y="4188519"/>
            <a:ext cx="498262" cy="2886"/>
          </a:xfrm>
          <a:prstGeom prst="line">
            <a:avLst/>
          </a:prstGeom>
          <a:ln w="15875">
            <a:solidFill>
              <a:schemeClr val="bg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16 Conector recto"/>
          <p:cNvCxnSpPr/>
          <p:nvPr/>
        </p:nvCxnSpPr>
        <p:spPr>
          <a:xfrm flipV="1">
            <a:off x="4181253" y="3912782"/>
            <a:ext cx="773519" cy="7974"/>
          </a:xfrm>
          <a:prstGeom prst="line">
            <a:avLst/>
          </a:prstGeom>
          <a:ln w="15875">
            <a:solidFill>
              <a:schemeClr val="bg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17 CuadroTexto"/>
          <p:cNvSpPr txBox="1"/>
          <p:nvPr/>
        </p:nvSpPr>
        <p:spPr>
          <a:xfrm>
            <a:off x="4458549" y="4460867"/>
            <a:ext cx="274434" cy="2923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300" dirty="0" smtClean="0"/>
              <a:t>4</a:t>
            </a:r>
            <a:endParaRPr lang="es-ES" sz="1300" dirty="0"/>
          </a:p>
        </p:txBody>
      </p:sp>
      <p:sp>
        <p:nvSpPr>
          <p:cNvPr id="19" name="18 CuadroTexto"/>
          <p:cNvSpPr txBox="1"/>
          <p:nvPr/>
        </p:nvSpPr>
        <p:spPr>
          <a:xfrm>
            <a:off x="4992962" y="3972051"/>
            <a:ext cx="412292" cy="2923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300" dirty="0" smtClean="0"/>
              <a:t>6,9</a:t>
            </a:r>
            <a:endParaRPr lang="es-ES" sz="1300" dirty="0"/>
          </a:p>
        </p:txBody>
      </p:sp>
      <p:sp>
        <p:nvSpPr>
          <p:cNvPr id="20" name="19 CuadroTexto"/>
          <p:cNvSpPr txBox="1"/>
          <p:nvPr/>
        </p:nvSpPr>
        <p:spPr>
          <a:xfrm>
            <a:off x="4377447" y="3959157"/>
            <a:ext cx="274434" cy="2923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300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8</a:t>
            </a:r>
            <a:endParaRPr lang="es-ES" sz="1300" dirty="0">
              <a:solidFill>
                <a:schemeClr val="accent4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21" name="20 CuadroTexto"/>
          <p:cNvSpPr txBox="1"/>
          <p:nvPr/>
        </p:nvSpPr>
        <p:spPr>
          <a:xfrm>
            <a:off x="0" y="0"/>
            <a:ext cx="1383649" cy="2923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300" dirty="0" smtClean="0">
                <a:hlinkClick r:id="rId2" action="ppaction://hlinksldjump"/>
              </a:rPr>
              <a:t>Volver al Índice</a:t>
            </a:r>
            <a:endParaRPr lang="es-ES" sz="1300" dirty="0"/>
          </a:p>
        </p:txBody>
      </p:sp>
      <p:sp>
        <p:nvSpPr>
          <p:cNvPr id="22" name="21 Rectángulo"/>
          <p:cNvSpPr/>
          <p:nvPr/>
        </p:nvSpPr>
        <p:spPr>
          <a:xfrm>
            <a:off x="0" y="0"/>
            <a:ext cx="1379095" cy="314793"/>
          </a:xfrm>
          <a:prstGeom prst="rect">
            <a:avLst/>
          </a:prstGeom>
          <a:noFill/>
          <a:ln>
            <a:solidFill>
              <a:schemeClr val="tx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uadroTexto 1"/>
          <p:cNvSpPr txBox="1"/>
          <p:nvPr/>
        </p:nvSpPr>
        <p:spPr>
          <a:xfrm>
            <a:off x="902825" y="460374"/>
            <a:ext cx="7037408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sz="55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Ecuación de </a:t>
            </a:r>
            <a:r>
              <a:rPr lang="es-ES_tradnl" sz="55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Hess</a:t>
            </a:r>
            <a:endParaRPr lang="es-ES_tradnl" sz="55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skerville Old Face" pitchFamily="18" charset="0"/>
            </a:endParaRPr>
          </a:p>
        </p:txBody>
      </p:sp>
      <p:sp>
        <p:nvSpPr>
          <p:cNvPr id="15" name="14 CuadroTexto"/>
          <p:cNvSpPr txBox="1"/>
          <p:nvPr/>
        </p:nvSpPr>
        <p:spPr>
          <a:xfrm>
            <a:off x="1241945" y="2306471"/>
            <a:ext cx="24650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Ejemplo</a:t>
            </a:r>
            <a:endParaRPr lang="es-E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1" name="20 CuadroTexto"/>
          <p:cNvSpPr txBox="1"/>
          <p:nvPr/>
        </p:nvSpPr>
        <p:spPr>
          <a:xfrm>
            <a:off x="1475232" y="3449755"/>
            <a:ext cx="6241143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4((</a:t>
            </a:r>
            <a:r>
              <a:rPr lang="es-ES" sz="3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cos</a:t>
            </a:r>
            <a:r>
              <a:rPr lang="es-ES" sz="3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(60))+ 6,9((</a:t>
            </a:r>
            <a:r>
              <a:rPr lang="es-ES" sz="3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Sen</a:t>
            </a:r>
            <a:r>
              <a:rPr lang="es-ES" sz="3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(60)) – 8 = 0</a:t>
            </a:r>
            <a:endParaRPr lang="es-ES" sz="3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2" name="21 CuadroTexto"/>
          <p:cNvSpPr txBox="1"/>
          <p:nvPr/>
        </p:nvSpPr>
        <p:spPr>
          <a:xfrm>
            <a:off x="0" y="0"/>
            <a:ext cx="1383649" cy="2923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300" dirty="0" smtClean="0">
                <a:hlinkClick r:id="rId2" action="ppaction://hlinksldjump"/>
              </a:rPr>
              <a:t>Volver al Índice</a:t>
            </a:r>
            <a:endParaRPr lang="es-ES" sz="1300" dirty="0"/>
          </a:p>
        </p:txBody>
      </p:sp>
      <p:sp>
        <p:nvSpPr>
          <p:cNvPr id="23" name="22 Rectángulo"/>
          <p:cNvSpPr/>
          <p:nvPr/>
        </p:nvSpPr>
        <p:spPr>
          <a:xfrm>
            <a:off x="0" y="0"/>
            <a:ext cx="1379095" cy="314793"/>
          </a:xfrm>
          <a:prstGeom prst="rect">
            <a:avLst/>
          </a:prstGeom>
          <a:noFill/>
          <a:ln>
            <a:solidFill>
              <a:schemeClr val="tx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1063121" y="812419"/>
            <a:ext cx="279595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s-ES_tradnl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Ecuación normal de la recta.</a:t>
            </a:r>
            <a:endParaRPr lang="es-ES_tradnl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skerville Old Face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2 Rectángulo"/>
              <p:cNvSpPr/>
              <p:nvPr/>
            </p:nvSpPr>
            <p:spPr>
              <a:xfrm>
                <a:off x="1245139" y="2081719"/>
                <a:ext cx="6332708" cy="90633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f>
                      <m:fPr>
                        <m:ctrlPr>
                          <a:rPr lang="es-ES_tradnl" sz="3600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s-CL" sz="3600" b="0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𝐴</m:t>
                        </m:r>
                      </m:num>
                      <m:den>
                        <m:rad>
                          <m:radPr>
                            <m:degHide m:val="on"/>
                            <m:ctrlPr>
                              <a:rPr lang="es-ES_tradnl" sz="3600" i="1" smtClean="0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sSup>
                              <m:sSupPr>
                                <m:ctrlPr>
                                  <a:rPr lang="es-ES_tradnl" sz="3600" i="1" smtClean="0"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s-CL" sz="3600" b="0" i="1" smtClean="0"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/>
                                  </a:rPr>
                                  <m:t>𝐴</m:t>
                                </m:r>
                              </m:e>
                              <m:sup>
                                <m:r>
                                  <a:rPr lang="es-CL" sz="3600" b="0" i="1" smtClean="0"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es-CL" sz="3600" b="0" i="1" smtClean="0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/>
                              </a:rPr>
                              <m:t>+</m:t>
                            </m:r>
                            <m:sSup>
                              <m:sSupPr>
                                <m:ctrlPr>
                                  <a:rPr lang="es-CL" sz="3600" b="0" i="1" smtClean="0"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s-CL" sz="3600" b="0" i="1" smtClean="0"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/>
                                  </a:rPr>
                                  <m:t>𝐵</m:t>
                                </m:r>
                              </m:e>
                              <m:sup>
                                <m:r>
                                  <a:rPr lang="es-CL" sz="3600" b="0" i="1" smtClean="0"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/>
                                  </a:rPr>
                                  <m:t>2</m:t>
                                </m:r>
                              </m:sup>
                            </m:sSup>
                          </m:e>
                        </m:rad>
                      </m:den>
                    </m:f>
                  </m:oMath>
                </a14:m>
                <a:r>
                  <a:rPr lang="es-ES_tradnl" sz="3600" dirty="0" smtClean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Baskerville Old Face" pitchFamily="18" charset="0"/>
                  </a:rPr>
                  <a:t>x+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s-ES_tradnl" sz="3600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s-CL" sz="3600" b="0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𝐵</m:t>
                        </m:r>
                      </m:num>
                      <m:den>
                        <m:rad>
                          <m:radPr>
                            <m:degHide m:val="on"/>
                            <m:ctrlPr>
                              <a:rPr lang="es-ES_tradnl" sz="3600" i="1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sSup>
                              <m:sSupPr>
                                <m:ctrlPr>
                                  <a:rPr lang="es-ES_tradnl" sz="3600" i="1"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s-CL" sz="3600" i="1"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/>
                                  </a:rPr>
                                  <m:t>𝐴</m:t>
                                </m:r>
                              </m:e>
                              <m:sup>
                                <m:r>
                                  <a:rPr lang="es-CL" sz="3600" i="1"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es-CL" sz="3600" i="1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/>
                              </a:rPr>
                              <m:t>+</m:t>
                            </m:r>
                            <m:sSup>
                              <m:sSupPr>
                                <m:ctrlPr>
                                  <a:rPr lang="es-CL" sz="3600" i="1"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s-CL" sz="3600" i="1"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/>
                                  </a:rPr>
                                  <m:t>𝐵</m:t>
                                </m:r>
                              </m:e>
                              <m:sup>
                                <m:r>
                                  <a:rPr lang="es-CL" sz="3600" i="1"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/>
                                  </a:rPr>
                                  <m:t>2</m:t>
                                </m:r>
                              </m:sup>
                            </m:sSup>
                          </m:e>
                        </m:rad>
                      </m:den>
                    </m:f>
                    <m:r>
                      <a:rPr lang="es-CL" sz="3600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/>
                      </a:rPr>
                      <m:t> </m:t>
                    </m:r>
                  </m:oMath>
                </a14:m>
                <a:r>
                  <a:rPr lang="es-ES_tradnl" sz="3600" dirty="0" smtClean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Baskerville Old Face" pitchFamily="18" charset="0"/>
                  </a:rPr>
                  <a:t>y+</a:t>
                </a:r>
                <a:r>
                  <a:rPr lang="es-ES_tradnl" sz="3600" dirty="0" smtClean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s-ES_tradnl" sz="3600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s-CL" sz="3600" b="0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𝐶</m:t>
                        </m:r>
                      </m:num>
                      <m:den>
                        <m:rad>
                          <m:radPr>
                            <m:degHide m:val="on"/>
                            <m:ctrlPr>
                              <a:rPr lang="es-ES_tradnl" sz="3600" i="1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sSup>
                              <m:sSupPr>
                                <m:ctrlPr>
                                  <a:rPr lang="es-ES_tradnl" sz="3600" i="1"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s-CL" sz="3600" i="1"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/>
                                  </a:rPr>
                                  <m:t>𝐴</m:t>
                                </m:r>
                              </m:e>
                              <m:sup>
                                <m:r>
                                  <a:rPr lang="es-CL" sz="3600" i="1"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es-CL" sz="3600" i="1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/>
                              </a:rPr>
                              <m:t>+</m:t>
                            </m:r>
                            <m:sSup>
                              <m:sSupPr>
                                <m:ctrlPr>
                                  <a:rPr lang="es-CL" sz="3600" i="1"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s-CL" sz="3600" i="1"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/>
                                  </a:rPr>
                                  <m:t>𝐵</m:t>
                                </m:r>
                              </m:e>
                              <m:sup>
                                <m:r>
                                  <a:rPr lang="es-CL" sz="3600" i="1"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/>
                                  </a:rPr>
                                  <m:t>2</m:t>
                                </m:r>
                              </m:sup>
                            </m:sSup>
                          </m:e>
                        </m:rad>
                      </m:den>
                    </m:f>
                    <m:r>
                      <a:rPr lang="es-CL" sz="3600" b="0" i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/>
                      </a:rPr>
                      <m:t>=0</m:t>
                    </m:r>
                  </m:oMath>
                </a14:m>
                <a:endParaRPr lang="es-ES_tradnl" sz="36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Baskerville Old Face" pitchFamily="18" charset="0"/>
                </a:endParaRPr>
              </a:p>
            </p:txBody>
          </p:sp>
        </mc:Choice>
        <mc:Fallback xmlns="">
          <p:sp>
            <p:nvSpPr>
              <p:cNvPr id="3" name="2 Rectángulo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45139" y="2081719"/>
                <a:ext cx="6332708" cy="906338"/>
              </a:xfrm>
              <a:prstGeom prst="rect">
                <a:avLst/>
              </a:prstGeom>
              <a:blipFill rotWithShape="1">
                <a:blip r:embed="rId2"/>
                <a:stretch>
                  <a:fillRect b="-14765"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7426822"/>
      </p:ext>
    </p:extLst>
  </p:cSld>
  <p:clrMapOvr>
    <a:masterClrMapping/>
  </p:clrMapOvr>
  <p:transition>
    <p:fade/>
  </p:transition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283336" y="127903"/>
            <a:ext cx="8512934" cy="17291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s-CL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Aplicaciones de las distintas notaciones de la recta en el plano</a:t>
            </a:r>
            <a:r>
              <a:rPr lang="es-CL" sz="24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lvl="0">
              <a:lnSpc>
                <a:spcPct val="115000"/>
              </a:lnSpc>
              <a:spcAft>
                <a:spcPts val="1000"/>
              </a:spcAft>
            </a:pPr>
            <a:r>
              <a:rPr lang="es-CL" dirty="0" smtClean="0"/>
              <a:t>1.- Para </a:t>
            </a:r>
            <a:r>
              <a:rPr lang="es-CL" dirty="0"/>
              <a:t>cada uno de los gráficos, escriba la ecuación de la recta en la forma principal, cartesiana general, canónica  y segmentada.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es-CL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3" name="Imagen 2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5081" y="1604307"/>
            <a:ext cx="7179972" cy="514422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233332409"/>
      </p:ext>
    </p:extLst>
  </p:cSld>
  <p:clrMapOvr>
    <a:masterClrMapping/>
  </p:clrMapOvr>
  <p:transition>
    <p:fade/>
  </p:transition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270456" y="367873"/>
            <a:ext cx="8397025" cy="37907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>
              <a:lnSpc>
                <a:spcPct val="115000"/>
              </a:lnSpc>
              <a:spcAft>
                <a:spcPts val="1000"/>
              </a:spcAft>
            </a:pPr>
            <a:r>
              <a:rPr lang="es-CL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2. En cada uno de los gráficos del ejercicio 1) determine los Interceptos de las rectas con los ejes coordenados</a:t>
            </a:r>
            <a:r>
              <a:rPr lang="es-CL" sz="24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457200">
              <a:lnSpc>
                <a:spcPct val="115000"/>
              </a:lnSpc>
              <a:spcAft>
                <a:spcPts val="1000"/>
              </a:spcAft>
            </a:pPr>
            <a:endParaRPr lang="es-CL" sz="24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lvl="0">
              <a:lnSpc>
                <a:spcPct val="115000"/>
              </a:lnSpc>
              <a:spcAft>
                <a:spcPts val="1000"/>
              </a:spcAft>
            </a:pPr>
            <a:r>
              <a:rPr lang="es-CL" sz="2400" dirty="0" smtClean="0"/>
              <a:t>3.- En </a:t>
            </a:r>
            <a:r>
              <a:rPr lang="es-CL" sz="2400" dirty="0"/>
              <a:t>cada una de  los gráficos anteriores, escriba</a:t>
            </a:r>
            <a:r>
              <a:rPr lang="es-CL" dirty="0"/>
              <a:t> la </a:t>
            </a:r>
            <a:r>
              <a:rPr lang="es-CL" sz="2400" dirty="0"/>
              <a:t>ecuación de la recta que es paralela a la dada y que pase por:</a:t>
            </a:r>
          </a:p>
          <a:p>
            <a:pPr marL="457200">
              <a:lnSpc>
                <a:spcPct val="115000"/>
              </a:lnSpc>
              <a:spcAft>
                <a:spcPts val="1000"/>
              </a:spcAft>
            </a:pPr>
            <a:endParaRPr lang="es-CL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>
              <a:lnSpc>
                <a:spcPct val="115000"/>
              </a:lnSpc>
              <a:spcAft>
                <a:spcPts val="1000"/>
              </a:spcAft>
            </a:pPr>
            <a:endParaRPr lang="es-CL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7" name="Tab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34703759"/>
              </p:ext>
            </p:extLst>
          </p:nvPr>
        </p:nvGraphicFramePr>
        <p:xfrm>
          <a:off x="701898" y="3412704"/>
          <a:ext cx="7534140" cy="208657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767070"/>
                <a:gridCol w="3767070"/>
              </a:tblGrid>
              <a:tr h="298082"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000" dirty="0">
                          <a:effectLst/>
                        </a:rPr>
                        <a:t>Gráfico </a:t>
                      </a:r>
                      <a:endParaRPr lang="es-CL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479" marR="60479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000">
                          <a:effectLst/>
                        </a:rPr>
                        <a:t>Recta paralela , pasa por: </a:t>
                      </a:r>
                      <a:endParaRPr lang="es-CL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479" marR="60479" marT="0" marB="0"/>
                </a:tc>
              </a:tr>
              <a:tr h="298082"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000">
                          <a:effectLst/>
                        </a:rPr>
                        <a:t>1</a:t>
                      </a:r>
                      <a:endParaRPr lang="es-CL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479" marR="60479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000">
                          <a:effectLst/>
                        </a:rPr>
                        <a:t>El origen</a:t>
                      </a:r>
                      <a:endParaRPr lang="es-CL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479" marR="60479" marT="0" marB="0"/>
                </a:tc>
              </a:tr>
              <a:tr h="298082"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000" dirty="0">
                          <a:effectLst/>
                        </a:rPr>
                        <a:t>2</a:t>
                      </a:r>
                      <a:endParaRPr lang="es-CL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479" marR="60479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000">
                          <a:effectLst/>
                        </a:rPr>
                        <a:t>(-2,3)</a:t>
                      </a:r>
                      <a:endParaRPr lang="es-CL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479" marR="60479" marT="0" marB="0"/>
                </a:tc>
              </a:tr>
              <a:tr h="298082"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000">
                          <a:effectLst/>
                        </a:rPr>
                        <a:t>3</a:t>
                      </a:r>
                      <a:endParaRPr lang="es-CL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479" marR="60479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000">
                          <a:effectLst/>
                        </a:rPr>
                        <a:t>(6,1)</a:t>
                      </a:r>
                      <a:endParaRPr lang="es-CL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479" marR="60479" marT="0" marB="0"/>
                </a:tc>
              </a:tr>
              <a:tr h="298082"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000">
                          <a:effectLst/>
                        </a:rPr>
                        <a:t>4</a:t>
                      </a:r>
                      <a:endParaRPr lang="es-CL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479" marR="60479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000">
                          <a:effectLst/>
                        </a:rPr>
                        <a:t>(2,-4)</a:t>
                      </a:r>
                      <a:endParaRPr lang="es-CL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479" marR="60479" marT="0" marB="0"/>
                </a:tc>
              </a:tr>
              <a:tr h="298082"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000">
                          <a:effectLst/>
                        </a:rPr>
                        <a:t>5</a:t>
                      </a:r>
                      <a:endParaRPr lang="es-CL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479" marR="60479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000">
                          <a:effectLst/>
                        </a:rPr>
                        <a:t>(0,3)</a:t>
                      </a:r>
                      <a:endParaRPr lang="es-CL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479" marR="60479" marT="0" marB="0"/>
                </a:tc>
              </a:tr>
              <a:tr h="298082"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000">
                          <a:effectLst/>
                        </a:rPr>
                        <a:t>6</a:t>
                      </a:r>
                      <a:endParaRPr lang="es-CL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479" marR="60479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000" dirty="0">
                          <a:effectLst/>
                        </a:rPr>
                        <a:t>(-5,0)</a:t>
                      </a:r>
                      <a:endParaRPr lang="es-CL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479" marR="60479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90520915"/>
      </p:ext>
    </p:extLst>
  </p:cSld>
  <p:clrMapOvr>
    <a:masterClrMapping/>
  </p:clrMapOvr>
  <p:transition>
    <p:fade/>
  </p:transition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392806" y="264842"/>
            <a:ext cx="8274676" cy="14698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>
              <a:lnSpc>
                <a:spcPct val="115000"/>
              </a:lnSpc>
              <a:spcAft>
                <a:spcPts val="1000"/>
              </a:spcAft>
            </a:pPr>
            <a:r>
              <a:rPr lang="es-CL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4) En cada uno de los gráficos que se indican, determine la ecuación de la recta. </a:t>
            </a:r>
            <a:endParaRPr lang="es-CL" sz="24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>
              <a:lnSpc>
                <a:spcPct val="115000"/>
              </a:lnSpc>
              <a:spcAft>
                <a:spcPts val="1000"/>
              </a:spcAft>
            </a:pPr>
            <a:endParaRPr lang="es-CL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3" name="Imagen 2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2239" y="1326524"/>
            <a:ext cx="7675809" cy="500988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79607641"/>
      </p:ext>
    </p:extLst>
  </p:cSld>
  <p:clrMapOvr>
    <a:masterClrMapping/>
  </p:clrMapOvr>
  <p:transition>
    <p:fade/>
  </p:transition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ángulo 1"/>
              <p:cNvSpPr/>
              <p:nvPr/>
            </p:nvSpPr>
            <p:spPr>
              <a:xfrm>
                <a:off x="418562" y="535299"/>
                <a:ext cx="8364829" cy="289720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457200"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es-CL" sz="2400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5) En cada uno de los gráficos del ejercicio 5), determine los Interceptos de la recta con los ejes coordenados</a:t>
                </a:r>
                <a:r>
                  <a:rPr lang="es-CL" sz="2400" dirty="0" smtClean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.</a:t>
                </a:r>
              </a:p>
              <a:p>
                <a:pPr marL="457200"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es-CL" sz="2400" dirty="0"/>
                  <a:t>6) En cada uno de los gráficos que se indican determine el punto de intersección de las rectas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CL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CL" sz="2400" i="1">
                            <a:latin typeface="Cambria Math" panose="02040503050406030204" pitchFamily="18" charset="0"/>
                          </a:rPr>
                          <m:t>𝐿</m:t>
                        </m:r>
                      </m:e>
                      <m:sub>
                        <m:r>
                          <a:rPr lang="es-CL" sz="2400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s-CL" sz="2400" i="1">
                        <a:latin typeface="Cambria Math" panose="02040503050406030204" pitchFamily="18" charset="0"/>
                      </a:rPr>
                      <m:t>  </m:t>
                    </m:r>
                    <m:r>
                      <a:rPr lang="es-CL" sz="24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s-CL" sz="2400" i="1">
                        <a:latin typeface="Cambria Math" panose="02040503050406030204" pitchFamily="18" charset="0"/>
                      </a:rPr>
                      <m:t> </m:t>
                    </m:r>
                    <m:sSub>
                      <m:sSubPr>
                        <m:ctrlPr>
                          <a:rPr lang="es-CL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CL" sz="2400" i="1">
                            <a:latin typeface="Cambria Math" panose="02040503050406030204" pitchFamily="18" charset="0"/>
                          </a:rPr>
                          <m:t>𝐿</m:t>
                        </m:r>
                      </m:e>
                      <m:sub>
                        <m:r>
                          <a:rPr lang="es-CL" sz="2400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s-CL" sz="2400" dirty="0"/>
                  <a:t>.</a:t>
                </a:r>
              </a:p>
              <a:p>
                <a:pPr marL="457200">
                  <a:lnSpc>
                    <a:spcPct val="115000"/>
                  </a:lnSpc>
                  <a:spcAft>
                    <a:spcPts val="1000"/>
                  </a:spcAft>
                </a:pPr>
                <a:endParaRPr lang="es-CL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" name="Rectángulo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8562" y="535299"/>
                <a:ext cx="8364829" cy="2897203"/>
              </a:xfrm>
              <a:prstGeom prst="rect">
                <a:avLst/>
              </a:prstGeom>
              <a:blipFill rotWithShape="0">
                <a:blip r:embed="rId2"/>
                <a:stretch>
                  <a:fillRect t="-632"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" name="Imagen 2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8562" y="3129567"/>
            <a:ext cx="8100812" cy="351411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595772715"/>
      </p:ext>
    </p:extLst>
  </p:cSld>
  <p:clrMapOvr>
    <a:masterClrMapping/>
  </p:clrMapOvr>
  <p:transition>
    <p:fade/>
  </p:transition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199622" y="208598"/>
            <a:ext cx="8764073" cy="13415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>
              <a:lnSpc>
                <a:spcPct val="115000"/>
              </a:lnSpc>
              <a:spcAft>
                <a:spcPts val="1000"/>
              </a:spcAft>
            </a:pPr>
            <a:r>
              <a:rPr lang="es-CL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7) Para cada uno de los gráficos la ecuación de la recta perpendicular L` , a la recta dada L y que contenga el punto “P”  que se indica.(ver gráficos):</a:t>
            </a:r>
            <a:endParaRPr lang="es-CL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3" name="Imagen 2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0913" y="1550184"/>
            <a:ext cx="7894749" cy="511700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55739101"/>
      </p:ext>
    </p:extLst>
  </p:cSld>
  <p:clrMapOvr>
    <a:masterClrMapping/>
  </p:clrMapOvr>
  <p:transition>
    <p:fade/>
  </p:transition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315532" y="260113"/>
            <a:ext cx="8261797" cy="13415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>
              <a:lnSpc>
                <a:spcPct val="115000"/>
              </a:lnSpc>
              <a:spcAft>
                <a:spcPts val="1000"/>
              </a:spcAft>
            </a:pPr>
            <a:r>
              <a:rPr lang="es-CL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8) En cada uno de los gráficos que se indican, determine la medida del ángulo “X”, escriba además la ecuación de cada una de las rectas.</a:t>
            </a:r>
            <a:endParaRPr lang="es-CL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3" name="Imagen 2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9850" y="1790163"/>
            <a:ext cx="7669598" cy="410836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519099352"/>
      </p:ext>
    </p:extLst>
  </p:cSld>
  <p:clrMapOvr>
    <a:masterClrMapping/>
  </p:clrMapOvr>
  <p:transition>
    <p:fade/>
  </p:transition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611746" y="427029"/>
            <a:ext cx="8184523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L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9) determine la inclinación de cada una de las rectas cuyas ecuaciones se indican:</a:t>
            </a:r>
            <a:endParaRPr lang="es-CL" sz="2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5" name="Tabla 4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046409075"/>
                  </p:ext>
                </p:extLst>
              </p:nvPr>
            </p:nvGraphicFramePr>
            <p:xfrm>
              <a:off x="357809" y="1650505"/>
              <a:ext cx="8438460" cy="2722713"/>
            </p:xfrm>
            <a:graphic>
              <a:graphicData uri="http://schemas.openxmlformats.org/drawingml/2006/table">
                <a:tbl>
                  <a:tblPr firstRow="1" firstCol="1" bandRow="1">
                    <a:tableStyleId>{5C22544A-7EE6-4342-B048-85BDC9FD1C3A}</a:tableStyleId>
                  </a:tblPr>
                  <a:tblGrid>
                    <a:gridCol w="4219230"/>
                    <a:gridCol w="4219230"/>
                  </a:tblGrid>
                  <a:tr h="403408">
                    <a:tc>
                      <a:txBody>
                        <a:bodyPr/>
                        <a:lstStyle/>
                        <a:p>
                          <a:pPr marL="457200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s-CL" sz="1000" dirty="0">
                              <a:effectLst/>
                            </a:rPr>
                            <a:t>recta</a:t>
                          </a:r>
                          <a:endParaRPr lang="es-CL" sz="10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0479" marR="60479" marT="0" marB="0"/>
                    </a:tc>
                    <a:tc>
                      <a:txBody>
                        <a:bodyPr/>
                        <a:lstStyle/>
                        <a:p>
                          <a:pPr marL="457200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s-CL" sz="1000">
                              <a:effectLst/>
                            </a:rPr>
                            <a:t>ecuación</a:t>
                          </a:r>
                          <a:endParaRPr lang="es-CL" sz="10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0479" marR="60479" marT="0" marB="0"/>
                    </a:tc>
                  </a:tr>
                  <a:tr h="450911">
                    <a:tc>
                      <a:txBody>
                        <a:bodyPr/>
                        <a:lstStyle/>
                        <a:p>
                          <a:pPr marL="457200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s-CL" sz="1000">
                              <a:effectLst/>
                            </a:rPr>
                            <a:t>L1</a:t>
                          </a:r>
                          <a:endParaRPr lang="es-CL" sz="10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0479" marR="60479" marT="0" marB="0"/>
                    </a:tc>
                    <a:tc>
                      <a:txBody>
                        <a:bodyPr/>
                        <a:lstStyle/>
                        <a:p>
                          <a:pPr marL="457200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s-CL" sz="1000">
                                    <a:effectLst/>
                                    <a:latin typeface="Cambria Math" panose="02040503050406030204" pitchFamily="18" charset="0"/>
                                  </a:rPr>
                                  <m:t>   </m:t>
                                </m:r>
                                <m:rad>
                                  <m:radPr>
                                    <m:degHide m:val="on"/>
                                    <m:ctrlPr>
                                      <a:rPr lang="es-CL" sz="10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radPr>
                                  <m:deg/>
                                  <m:e>
                                    <m:r>
                                      <a:rPr lang="es-CL" sz="10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e>
                                </m:rad>
                                <m:r>
                                  <a:rPr lang="es-CL" sz="1000">
                                    <a:effectLst/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s-CL" sz="1000">
                                    <a:effectLst/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s-CL" sz="1000">
                                    <a:effectLst/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  <m:r>
                                  <a:rPr lang="es-CL" sz="1000">
                                    <a:effectLst/>
                                    <a:latin typeface="Cambria Math" panose="02040503050406030204" pitchFamily="18" charset="0"/>
                                  </a:rPr>
                                  <m:t>−4=0</m:t>
                                </m:r>
                              </m:oMath>
                            </m:oMathPara>
                          </a14:m>
                          <a:endParaRPr lang="es-CL" sz="10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0479" marR="60479" marT="0" marB="0"/>
                    </a:tc>
                  </a:tr>
                  <a:tr h="441410">
                    <a:tc>
                      <a:txBody>
                        <a:bodyPr/>
                        <a:lstStyle/>
                        <a:p>
                          <a:pPr marL="457200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s-CL" sz="1000">
                              <a:effectLst/>
                            </a:rPr>
                            <a:t>L2</a:t>
                          </a:r>
                          <a:endParaRPr lang="es-CL" sz="10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0479" marR="60479" marT="0" marB="0"/>
                    </a:tc>
                    <a:tc>
                      <a:txBody>
                        <a:bodyPr/>
                        <a:lstStyle/>
                        <a:p>
                          <a:pPr marL="457200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s-CL" sz="1000">
                              <a:effectLst/>
                            </a:rPr>
                            <a:t>                          4x</a:t>
                          </a:r>
                          <a14:m>
                            <m:oMath xmlns:m="http://schemas.openxmlformats.org/officeDocument/2006/math">
                              <m:r>
                                <a:rPr lang="es-CL" sz="1000">
                                  <a:effectLst/>
                                  <a:latin typeface="Cambria Math" panose="02040503050406030204" pitchFamily="18" charset="0"/>
                                </a:rPr>
                                <m:t>+4</m:t>
                              </m:r>
                              <m:rad>
                                <m:radPr>
                                  <m:degHide m:val="on"/>
                                  <m:ctrlPr>
                                    <a:rPr lang="es-CL" sz="1000" i="1"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s-CL" sz="1000">
                                      <a:effectLst/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e>
                              </m:rad>
                              <m:r>
                                <a:rPr lang="es-CL" sz="1000">
                                  <a:effectLst/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  <m:r>
                                <a:rPr lang="es-CL" sz="1000">
                                  <a:effectLst/>
                                  <a:latin typeface="Cambria Math" panose="02040503050406030204" pitchFamily="18" charset="0"/>
                                </a:rPr>
                                <m:t>−12=0</m:t>
                              </m:r>
                            </m:oMath>
                          </a14:m>
                          <a:endParaRPr lang="es-CL" sz="10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0479" marR="60479" marT="0" marB="0"/>
                    </a:tc>
                  </a:tr>
                  <a:tr h="580849">
                    <a:tc>
                      <a:txBody>
                        <a:bodyPr/>
                        <a:lstStyle/>
                        <a:p>
                          <a:pPr marL="457200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s-CL" sz="1000">
                              <a:effectLst/>
                            </a:rPr>
                            <a:t>L3</a:t>
                          </a:r>
                          <a:endParaRPr lang="es-CL" sz="10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0479" marR="60479" marT="0" marB="0"/>
                    </a:tc>
                    <a:tc>
                      <a:txBody>
                        <a:bodyPr/>
                        <a:lstStyle/>
                        <a:p>
                          <a:pPr marL="457200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s-CL" sz="1000" dirty="0">
                              <a:effectLst/>
                            </a:rPr>
                            <a:t>                          0,5</a:t>
                          </a:r>
                          <a14:m>
                            <m:oMath xmlns:m="http://schemas.openxmlformats.org/officeDocument/2006/math">
                              <m:rad>
                                <m:radPr>
                                  <m:degHide m:val="on"/>
                                  <m:ctrlPr>
                                    <a:rPr lang="es-CL" sz="1000" i="1"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s-CL" sz="1000">
                                      <a:effectLst/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e>
                              </m:rad>
                              <m:r>
                                <a:rPr lang="es-CL" sz="1000">
                                  <a:effectLst/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s-CL" sz="1000">
                                  <a:effectLst/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s-CL" sz="1000" i="1"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s-CL" sz="1000">
                                      <a:effectLst/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s-CL" sz="1000">
                                      <a:effectLst/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  <m:r>
                                <a:rPr lang="es-CL" sz="1000">
                                  <a:effectLst/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  <m:r>
                                <a:rPr lang="es-CL" sz="1000">
                                  <a:effectLst/>
                                  <a:latin typeface="Cambria Math" panose="02040503050406030204" pitchFamily="18" charset="0"/>
                                </a:rPr>
                                <m:t>+15=0</m:t>
                              </m:r>
                            </m:oMath>
                          </a14:m>
                          <a:endParaRPr lang="es-CL" sz="10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0479" marR="60479" marT="0" marB="0"/>
                    </a:tc>
                  </a:tr>
                  <a:tr h="442727">
                    <a:tc>
                      <a:txBody>
                        <a:bodyPr/>
                        <a:lstStyle/>
                        <a:p>
                          <a:pPr marL="457200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s-CL" sz="1000">
                              <a:effectLst/>
                            </a:rPr>
                            <a:t>L4</a:t>
                          </a:r>
                          <a:endParaRPr lang="es-CL" sz="10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0479" marR="60479" marT="0" marB="0"/>
                    </a:tc>
                    <a:tc>
                      <a:txBody>
                        <a:bodyPr/>
                        <a:lstStyle/>
                        <a:p>
                          <a:pPr marL="457200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s-CL" sz="1000">
                              <a:effectLst/>
                            </a:rPr>
                            <a:t>                          </a:t>
                          </a:r>
                          <a14:m>
                            <m:oMath xmlns:m="http://schemas.openxmlformats.org/officeDocument/2006/math">
                              <m:r>
                                <a:rPr lang="es-CL" sz="1000">
                                  <a:effectLst/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  <m:rad>
                                <m:radPr>
                                  <m:degHide m:val="on"/>
                                  <m:ctrlPr>
                                    <a:rPr lang="es-CL" sz="1000" i="1"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s-CL" sz="1000">
                                      <a:effectLst/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e>
                              </m:rad>
                              <m:r>
                                <a:rPr lang="es-CL" sz="1000">
                                  <a:effectLst/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s-CL" sz="1000">
                                  <a:effectLst/>
                                  <a:latin typeface="Cambria Math" panose="02040503050406030204" pitchFamily="18" charset="0"/>
                                </a:rPr>
                                <m:t>−3</m:t>
                              </m:r>
                              <m:rad>
                                <m:radPr>
                                  <m:degHide m:val="on"/>
                                  <m:ctrlPr>
                                    <a:rPr lang="es-CL" sz="1000" i="1"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s-CL" sz="1000">
                                      <a:effectLst/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e>
                              </m:rad>
                              <m:r>
                                <a:rPr lang="es-CL" sz="1000">
                                  <a:effectLst/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  <m:r>
                                <a:rPr lang="es-CL" sz="1000">
                                  <a:effectLst/>
                                  <a:latin typeface="Cambria Math" panose="02040503050406030204" pitchFamily="18" charset="0"/>
                                </a:rPr>
                                <m:t>−20=0</m:t>
                              </m:r>
                            </m:oMath>
                          </a14:m>
                          <a:endParaRPr lang="es-CL" sz="10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0479" marR="60479" marT="0" marB="0"/>
                    </a:tc>
                  </a:tr>
                  <a:tr h="403408">
                    <a:tc>
                      <a:txBody>
                        <a:bodyPr/>
                        <a:lstStyle/>
                        <a:p>
                          <a:pPr marL="457200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s-CL" sz="1000">
                              <a:effectLst/>
                            </a:rPr>
                            <a:t>L5</a:t>
                          </a:r>
                          <a:endParaRPr lang="es-CL" sz="10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0479" marR="60479" marT="0" marB="0"/>
                    </a:tc>
                    <a:tc>
                      <a:txBody>
                        <a:bodyPr/>
                        <a:lstStyle/>
                        <a:p>
                          <a:pPr marL="457200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s-CL" sz="1000">
                                    <a:effectLst/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s-CL" sz="1000">
                                    <a:effectLst/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s-CL" sz="1000">
                                    <a:effectLst/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r>
                                  <a:rPr lang="es-CL" sz="1000">
                                    <a:effectLst/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  <m:r>
                                  <a:rPr lang="es-CL" sz="1000">
                                    <a:effectLst/>
                                    <a:latin typeface="Cambria Math" panose="02040503050406030204" pitchFamily="18" charset="0"/>
                                  </a:rPr>
                                  <m:t>−12=0</m:t>
                                </m:r>
                              </m:oMath>
                            </m:oMathPara>
                          </a14:m>
                          <a:endParaRPr lang="es-CL" sz="10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0479" marR="60479" marT="0" marB="0"/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5" name="Tabla 4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046409075"/>
                  </p:ext>
                </p:extLst>
              </p:nvPr>
            </p:nvGraphicFramePr>
            <p:xfrm>
              <a:off x="357809" y="1650505"/>
              <a:ext cx="8438460" cy="2722713"/>
            </p:xfrm>
            <a:graphic>
              <a:graphicData uri="http://schemas.openxmlformats.org/drawingml/2006/table">
                <a:tbl>
                  <a:tblPr firstRow="1" firstCol="1" bandRow="1">
                    <a:tableStyleId>{5C22544A-7EE6-4342-B048-85BDC9FD1C3A}</a:tableStyleId>
                  </a:tblPr>
                  <a:tblGrid>
                    <a:gridCol w="4219230"/>
                    <a:gridCol w="4219230"/>
                  </a:tblGrid>
                  <a:tr h="403408">
                    <a:tc>
                      <a:txBody>
                        <a:bodyPr/>
                        <a:lstStyle/>
                        <a:p>
                          <a:pPr marL="457200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s-CL" sz="1000" dirty="0">
                              <a:effectLst/>
                            </a:rPr>
                            <a:t>recta</a:t>
                          </a:r>
                          <a:endParaRPr lang="es-CL" sz="10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0479" marR="60479" marT="0" marB="0"/>
                    </a:tc>
                    <a:tc>
                      <a:txBody>
                        <a:bodyPr/>
                        <a:lstStyle/>
                        <a:p>
                          <a:pPr marL="457200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s-CL" sz="1000">
                              <a:effectLst/>
                            </a:rPr>
                            <a:t>ecuación</a:t>
                          </a:r>
                          <a:endParaRPr lang="es-CL" sz="10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0479" marR="60479" marT="0" marB="0"/>
                    </a:tc>
                  </a:tr>
                  <a:tr h="450911">
                    <a:tc>
                      <a:txBody>
                        <a:bodyPr/>
                        <a:lstStyle/>
                        <a:p>
                          <a:pPr marL="457200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s-CL" sz="1000">
                              <a:effectLst/>
                            </a:rPr>
                            <a:t>L1</a:t>
                          </a:r>
                          <a:endParaRPr lang="es-CL" sz="10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0479" marR="60479" marT="0" marB="0"/>
                    </a:tc>
                    <a:tc>
                      <a:txBody>
                        <a:bodyPr/>
                        <a:lstStyle/>
                        <a:p>
                          <a:endParaRPr lang="es-CL"/>
                        </a:p>
                      </a:txBody>
                      <a:tcPr marL="60479" marR="60479" marT="0" marB="0">
                        <a:blipFill rotWithShape="0">
                          <a:blip r:embed="rId2"/>
                          <a:stretch>
                            <a:fillRect l="-100289" t="-93333" r="-723" b="-412000"/>
                          </a:stretch>
                        </a:blipFill>
                      </a:tcPr>
                    </a:tc>
                  </a:tr>
                  <a:tr h="441410">
                    <a:tc>
                      <a:txBody>
                        <a:bodyPr/>
                        <a:lstStyle/>
                        <a:p>
                          <a:pPr marL="457200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s-CL" sz="1000">
                              <a:effectLst/>
                            </a:rPr>
                            <a:t>L2</a:t>
                          </a:r>
                          <a:endParaRPr lang="es-CL" sz="10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0479" marR="60479" marT="0" marB="0"/>
                    </a:tc>
                    <a:tc>
                      <a:txBody>
                        <a:bodyPr/>
                        <a:lstStyle/>
                        <a:p>
                          <a:endParaRPr lang="es-CL"/>
                        </a:p>
                      </a:txBody>
                      <a:tcPr marL="60479" marR="60479" marT="0" marB="0">
                        <a:blipFill rotWithShape="0">
                          <a:blip r:embed="rId2"/>
                          <a:stretch>
                            <a:fillRect l="-100289" t="-201389" r="-723" b="-329167"/>
                          </a:stretch>
                        </a:blipFill>
                      </a:tcPr>
                    </a:tc>
                  </a:tr>
                  <a:tr h="580849">
                    <a:tc>
                      <a:txBody>
                        <a:bodyPr/>
                        <a:lstStyle/>
                        <a:p>
                          <a:pPr marL="457200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s-CL" sz="1000">
                              <a:effectLst/>
                            </a:rPr>
                            <a:t>L3</a:t>
                          </a:r>
                          <a:endParaRPr lang="es-CL" sz="10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0479" marR="60479" marT="0" marB="0"/>
                    </a:tc>
                    <a:tc>
                      <a:txBody>
                        <a:bodyPr/>
                        <a:lstStyle/>
                        <a:p>
                          <a:endParaRPr lang="es-CL"/>
                        </a:p>
                      </a:txBody>
                      <a:tcPr marL="60479" marR="60479" marT="0" marB="0">
                        <a:blipFill rotWithShape="0">
                          <a:blip r:embed="rId2"/>
                          <a:stretch>
                            <a:fillRect l="-100289" t="-226042" r="-723" b="-146875"/>
                          </a:stretch>
                        </a:blipFill>
                      </a:tcPr>
                    </a:tc>
                  </a:tr>
                  <a:tr h="442727">
                    <a:tc>
                      <a:txBody>
                        <a:bodyPr/>
                        <a:lstStyle/>
                        <a:p>
                          <a:pPr marL="457200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s-CL" sz="1000">
                              <a:effectLst/>
                            </a:rPr>
                            <a:t>L4</a:t>
                          </a:r>
                          <a:endParaRPr lang="es-CL" sz="10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0479" marR="60479" marT="0" marB="0"/>
                    </a:tc>
                    <a:tc>
                      <a:txBody>
                        <a:bodyPr/>
                        <a:lstStyle/>
                        <a:p>
                          <a:endParaRPr lang="es-CL"/>
                        </a:p>
                      </a:txBody>
                      <a:tcPr marL="60479" marR="60479" marT="0" marB="0">
                        <a:blipFill rotWithShape="0">
                          <a:blip r:embed="rId2"/>
                          <a:stretch>
                            <a:fillRect l="-100289" t="-428767" r="-723" b="-93151"/>
                          </a:stretch>
                        </a:blipFill>
                      </a:tcPr>
                    </a:tc>
                  </a:tr>
                  <a:tr h="403408">
                    <a:tc>
                      <a:txBody>
                        <a:bodyPr/>
                        <a:lstStyle/>
                        <a:p>
                          <a:pPr marL="457200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s-CL" sz="1000">
                              <a:effectLst/>
                            </a:rPr>
                            <a:t>L5</a:t>
                          </a:r>
                          <a:endParaRPr lang="es-CL" sz="10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0479" marR="60479" marT="0" marB="0"/>
                    </a:tc>
                    <a:tc>
                      <a:txBody>
                        <a:bodyPr/>
                        <a:lstStyle/>
                        <a:p>
                          <a:endParaRPr lang="es-CL"/>
                        </a:p>
                      </a:txBody>
                      <a:tcPr marL="60479" marR="60479" marT="0" marB="0">
                        <a:blipFill rotWithShape="0">
                          <a:blip r:embed="rId2"/>
                          <a:stretch>
                            <a:fillRect l="-100289" t="-584848" r="-723" b="-3030"/>
                          </a:stretch>
                        </a:blipFill>
                      </a:tcPr>
                    </a:tc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1017469871"/>
      </p:ext>
    </p:extLst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1248771" y="2292824"/>
            <a:ext cx="12395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También:</a:t>
            </a:r>
            <a:endParaRPr lang="es-E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2 CuadroTexto"/>
          <p:cNvSpPr txBox="1"/>
          <p:nvPr/>
        </p:nvSpPr>
        <p:spPr>
          <a:xfrm>
            <a:off x="3289110" y="2770497"/>
            <a:ext cx="326159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m = tan(</a:t>
            </a:r>
            <a:r>
              <a:rPr lang="el-GR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/>
              </a:rPr>
              <a:t>φ</a:t>
            </a:r>
            <a:r>
              <a:rPr lang="es-E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/>
              </a:rPr>
              <a:t>)</a:t>
            </a:r>
            <a:endParaRPr lang="es-E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skerville Old Face" pitchFamily="18" charset="0"/>
            </a:endParaRPr>
          </a:p>
        </p:txBody>
      </p:sp>
      <p:sp>
        <p:nvSpPr>
          <p:cNvPr id="5" name="4 Rectángulo redondeado"/>
          <p:cNvSpPr/>
          <p:nvPr/>
        </p:nvSpPr>
        <p:spPr>
          <a:xfrm>
            <a:off x="3145598" y="2549278"/>
            <a:ext cx="2654101" cy="1296538"/>
          </a:xfrm>
          <a:prstGeom prst="roundRect">
            <a:avLst/>
          </a:prstGeom>
          <a:solidFill>
            <a:schemeClr val="accent6">
              <a:lumMod val="20000"/>
              <a:lumOff val="80000"/>
              <a:alpha val="25000"/>
            </a:schemeClr>
          </a:solidFill>
          <a:ln>
            <a:solidFill>
              <a:schemeClr val="accent1">
                <a:shade val="50000"/>
                <a:shade val="75000"/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" name="CuadroTexto 1"/>
          <p:cNvSpPr txBox="1"/>
          <p:nvPr/>
        </p:nvSpPr>
        <p:spPr>
          <a:xfrm>
            <a:off x="2720375" y="460375"/>
            <a:ext cx="3783472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3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Términos Generales</a:t>
            </a:r>
            <a:endParaRPr lang="es-ES_tradnl" sz="3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0" y="0"/>
            <a:ext cx="1383649" cy="2923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300" dirty="0" smtClean="0">
                <a:hlinkClick r:id="rId2" action="ppaction://hlinksldjump"/>
              </a:rPr>
              <a:t>Volver al Índice</a:t>
            </a:r>
            <a:endParaRPr lang="es-ES" sz="1300" dirty="0"/>
          </a:p>
        </p:txBody>
      </p:sp>
      <p:sp>
        <p:nvSpPr>
          <p:cNvPr id="8" name="7 Rectángulo"/>
          <p:cNvSpPr/>
          <p:nvPr/>
        </p:nvSpPr>
        <p:spPr>
          <a:xfrm>
            <a:off x="0" y="0"/>
            <a:ext cx="1379095" cy="314793"/>
          </a:xfrm>
          <a:prstGeom prst="rect">
            <a:avLst/>
          </a:prstGeom>
          <a:noFill/>
          <a:ln>
            <a:solidFill>
              <a:schemeClr val="tx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cxnSp>
        <p:nvCxnSpPr>
          <p:cNvPr id="9" name="8 Conector recto"/>
          <p:cNvCxnSpPr/>
          <p:nvPr/>
        </p:nvCxnSpPr>
        <p:spPr>
          <a:xfrm rot="16200000" flipH="1">
            <a:off x="2845894" y="5486735"/>
            <a:ext cx="2737607" cy="4922"/>
          </a:xfrm>
          <a:prstGeom prst="line">
            <a:avLst/>
          </a:prstGeom>
          <a:ln w="317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9 Conector recto"/>
          <p:cNvCxnSpPr/>
          <p:nvPr/>
        </p:nvCxnSpPr>
        <p:spPr>
          <a:xfrm>
            <a:off x="2604486" y="5438856"/>
            <a:ext cx="3046806" cy="2574"/>
          </a:xfrm>
          <a:prstGeom prst="line">
            <a:avLst/>
          </a:prstGeom>
          <a:ln w="317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14 CuadroTexto"/>
          <p:cNvSpPr txBox="1"/>
          <p:nvPr/>
        </p:nvSpPr>
        <p:spPr>
          <a:xfrm>
            <a:off x="4623216" y="2095969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s-E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22" name="21 Conector recto"/>
          <p:cNvCxnSpPr/>
          <p:nvPr/>
        </p:nvCxnSpPr>
        <p:spPr>
          <a:xfrm rot="5400000" flipH="1" flipV="1">
            <a:off x="4212236" y="4676931"/>
            <a:ext cx="764498" cy="704538"/>
          </a:xfrm>
          <a:prstGeom prst="line">
            <a:avLst/>
          </a:prstGeom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22 Arco"/>
          <p:cNvSpPr/>
          <p:nvPr/>
        </p:nvSpPr>
        <p:spPr>
          <a:xfrm>
            <a:off x="4315150" y="5034590"/>
            <a:ext cx="615124" cy="708483"/>
          </a:xfrm>
          <a:prstGeom prst="arc">
            <a:avLst/>
          </a:prstGeom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4" name="23 CuadroTexto"/>
          <p:cNvSpPr txBox="1"/>
          <p:nvPr/>
        </p:nvSpPr>
        <p:spPr>
          <a:xfrm>
            <a:off x="4502483" y="5112084"/>
            <a:ext cx="347579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3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Verdana"/>
              </a:rPr>
              <a:t>φ</a:t>
            </a:r>
            <a:endParaRPr lang="es-ES" sz="1300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25" name="24 CuadroTexto"/>
          <p:cNvSpPr txBox="1"/>
          <p:nvPr/>
        </p:nvSpPr>
        <p:spPr>
          <a:xfrm>
            <a:off x="4969071" y="5040180"/>
            <a:ext cx="1636010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300" dirty="0" smtClean="0"/>
              <a:t>m = tan (</a:t>
            </a:r>
            <a:r>
              <a:rPr lang="el-GR" sz="1300" dirty="0" smtClean="0">
                <a:latin typeface="Verdana"/>
              </a:rPr>
              <a:t>φ</a:t>
            </a:r>
            <a:r>
              <a:rPr lang="es-ES" sz="1300" dirty="0" smtClean="0">
                <a:latin typeface="Verdana"/>
              </a:rPr>
              <a:t>)</a:t>
            </a:r>
            <a:endParaRPr lang="es-ES" sz="1300" dirty="0"/>
          </a:p>
        </p:txBody>
      </p:sp>
      <p:sp>
        <p:nvSpPr>
          <p:cNvPr id="26" name="25 CuadroTexto"/>
          <p:cNvSpPr txBox="1"/>
          <p:nvPr/>
        </p:nvSpPr>
        <p:spPr>
          <a:xfrm>
            <a:off x="5651770" y="5262664"/>
            <a:ext cx="3113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>
                <a:solidFill>
                  <a:schemeClr val="bg1"/>
                </a:solidFill>
              </a:rPr>
              <a:t>x</a:t>
            </a:r>
            <a:endParaRPr lang="es-ES" dirty="0">
              <a:solidFill>
                <a:schemeClr val="bg1"/>
              </a:solidFill>
            </a:endParaRPr>
          </a:p>
        </p:txBody>
      </p:sp>
      <p:sp>
        <p:nvSpPr>
          <p:cNvPr id="27" name="26 CuadroTexto"/>
          <p:cNvSpPr txBox="1"/>
          <p:nvPr/>
        </p:nvSpPr>
        <p:spPr>
          <a:xfrm>
            <a:off x="4066162" y="3881336"/>
            <a:ext cx="321013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300" dirty="0" smtClean="0">
                <a:solidFill>
                  <a:schemeClr val="bg1"/>
                </a:solidFill>
              </a:rPr>
              <a:t>Y</a:t>
            </a:r>
            <a:endParaRPr lang="es-ES" sz="13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10" presetClass="entr" presetSubtype="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2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218660" y="373845"/>
            <a:ext cx="7719391" cy="9168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>
              <a:lnSpc>
                <a:spcPct val="115000"/>
              </a:lnSpc>
              <a:spcAft>
                <a:spcPts val="1000"/>
              </a:spcAft>
            </a:pPr>
            <a:r>
              <a:rPr lang="es-CL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10 ) Escriba la ecuación general cartesiana de la recta de acuerdo al modelo de Laplace:</a:t>
            </a:r>
            <a:endParaRPr lang="es-CL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2104225"/>
              </p:ext>
            </p:extLst>
          </p:nvPr>
        </p:nvGraphicFramePr>
        <p:xfrm>
          <a:off x="406544" y="1793018"/>
          <a:ext cx="6762882" cy="216938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121587"/>
                <a:gridCol w="4641295"/>
              </a:tblGrid>
              <a:tr h="361564"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100">
                          <a:effectLst/>
                        </a:rPr>
                        <a:t>recta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100">
                          <a:effectLst/>
                        </a:rPr>
                        <a:t>Contiene los puntos: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61564"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100">
                          <a:effectLst/>
                        </a:rPr>
                        <a:t>L1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100">
                          <a:effectLst/>
                        </a:rPr>
                        <a:t>( -2,3) y (6,7)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61564"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100">
                          <a:effectLst/>
                        </a:rPr>
                        <a:t>L2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100">
                          <a:effectLst/>
                        </a:rPr>
                        <a:t>(3,-1) y (0,4)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61564"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100">
                          <a:effectLst/>
                        </a:rPr>
                        <a:t>L3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100">
                          <a:effectLst/>
                        </a:rPr>
                        <a:t>(-5,-1) y (-2,7)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61564"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100">
                          <a:effectLst/>
                        </a:rPr>
                        <a:t>L4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100">
                          <a:effectLst/>
                        </a:rPr>
                        <a:t>(4,-2) y el origen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61564"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100">
                          <a:effectLst/>
                        </a:rPr>
                        <a:t>L5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100" dirty="0">
                          <a:effectLst/>
                        </a:rPr>
                        <a:t>(-3,0) y ( 0 , 5)</a:t>
                      </a:r>
                      <a:endParaRPr lang="es-C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53454130"/>
      </p:ext>
    </p:extLst>
  </p:cSld>
  <p:clrMapOvr>
    <a:masterClrMapping/>
  </p:clrMapOvr>
  <p:transition>
    <p:fade/>
  </p:transition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225380" y="290601"/>
            <a:ext cx="7978462" cy="9168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>
              <a:lnSpc>
                <a:spcPct val="115000"/>
              </a:lnSpc>
              <a:spcAft>
                <a:spcPts val="1000"/>
              </a:spcAft>
            </a:pPr>
            <a:r>
              <a:rPr lang="es-CL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11) Escriba la ecuación de cada una de las rectas de los gráficos de acuerdo al modelo de Laplace.</a:t>
            </a:r>
            <a:endParaRPr lang="es-CL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3" name="Imagen 2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4029" y="1442433"/>
            <a:ext cx="7981786" cy="480382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332551926"/>
      </p:ext>
    </p:extLst>
  </p:cSld>
  <p:clrMapOvr>
    <a:masterClrMapping/>
  </p:clrMapOvr>
  <p:transition>
    <p:fade/>
  </p:transition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585987" y="443076"/>
            <a:ext cx="7978463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L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12) Escriba las ecuaciones de acuerdo al modelo de Hess según los gráficos que se indican:</a:t>
            </a:r>
            <a:endParaRPr lang="es-CL" sz="2400" dirty="0"/>
          </a:p>
        </p:txBody>
      </p:sp>
      <p:pic>
        <p:nvPicPr>
          <p:cNvPr id="3" name="Imagen 2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5457" y="1571222"/>
            <a:ext cx="8158993" cy="436593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817228067"/>
      </p:ext>
    </p:extLst>
  </p:cSld>
  <p:clrMapOvr>
    <a:masterClrMapping/>
  </p:clrMapOvr>
  <p:transition>
    <p:fade/>
  </p:transition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289775" y="419388"/>
            <a:ext cx="8313312" cy="9168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>
              <a:lnSpc>
                <a:spcPct val="115000"/>
              </a:lnSpc>
              <a:spcAft>
                <a:spcPts val="1000"/>
              </a:spcAft>
            </a:pPr>
            <a:r>
              <a:rPr lang="es-CL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12) Escriba la ecuación de acuerdo al modelo de Hess de las ecuaciones que se indican:</a:t>
            </a:r>
            <a:endParaRPr lang="es-CL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3" name="Tabla 2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329436671"/>
                  </p:ext>
                </p:extLst>
              </p:nvPr>
            </p:nvGraphicFramePr>
            <p:xfrm>
              <a:off x="441101" y="1734587"/>
              <a:ext cx="8010660" cy="3893480"/>
            </p:xfrm>
            <a:graphic>
              <a:graphicData uri="http://schemas.openxmlformats.org/drawingml/2006/table">
                <a:tbl>
                  <a:tblPr firstRow="1" firstCol="1" bandRow="1">
                    <a:tableStyleId>{5C22544A-7EE6-4342-B048-85BDC9FD1C3A}</a:tableStyleId>
                  </a:tblPr>
                  <a:tblGrid>
                    <a:gridCol w="4005330"/>
                    <a:gridCol w="4005330"/>
                  </a:tblGrid>
                  <a:tr h="346298">
                    <a:tc>
                      <a:txBody>
                        <a:bodyPr/>
                        <a:lstStyle/>
                        <a:p>
                          <a:pPr marL="457200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s-CL" sz="1000" dirty="0">
                              <a:effectLst/>
                            </a:rPr>
                            <a:t>Recta</a:t>
                          </a:r>
                          <a:endParaRPr lang="es-CL" sz="10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0479" marR="60479" marT="0" marB="0"/>
                    </a:tc>
                    <a:tc>
                      <a:txBody>
                        <a:bodyPr/>
                        <a:lstStyle/>
                        <a:p>
                          <a:pPr marL="457200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s-CL" sz="1000">
                              <a:effectLst/>
                            </a:rPr>
                            <a:t>Condición.</a:t>
                          </a:r>
                          <a:endParaRPr lang="es-CL" sz="10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0479" marR="60479" marT="0" marB="0"/>
                    </a:tc>
                  </a:tr>
                  <a:tr h="725218">
                    <a:tc>
                      <a:txBody>
                        <a:bodyPr/>
                        <a:lstStyle/>
                        <a:p>
                          <a:pPr marL="457200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s-CL" sz="1000">
                              <a:effectLst/>
                            </a:rPr>
                            <a:t>L1</a:t>
                          </a:r>
                          <a:endParaRPr lang="es-CL" sz="10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0479" marR="60479" marT="0" marB="0"/>
                    </a:tc>
                    <a:tc>
                      <a:txBody>
                        <a:bodyPr/>
                        <a:lstStyle/>
                        <a:p>
                          <a:pPr marL="457200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s-CL" sz="1000">
                              <a:effectLst/>
                            </a:rPr>
                            <a:t>Contiene los puntos</a:t>
                          </a:r>
                        </a:p>
                        <a:p>
                          <a:pPr marL="457200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s-CL" sz="1000">
                              <a:effectLst/>
                            </a:rPr>
                            <a:t> (</a:t>
                          </a:r>
                          <a14:m>
                            <m:oMath xmlns:m="http://schemas.openxmlformats.org/officeDocument/2006/math">
                              <m:r>
                                <a:rPr lang="es-CL" sz="1000">
                                  <a:effectLst/>
                                  <a:latin typeface="Cambria Math" panose="02040503050406030204" pitchFamily="18" charset="0"/>
                                </a:rPr>
                                <m:t>2+4</m:t>
                              </m:r>
                              <m:rad>
                                <m:radPr>
                                  <m:degHide m:val="on"/>
                                  <m:ctrlPr>
                                    <a:rPr lang="es-CL" sz="1000" i="1"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s-CL" sz="1000">
                                      <a:effectLst/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e>
                              </m:rad>
                              <m:r>
                                <a:rPr lang="es-CL" sz="1000">
                                  <a:effectLst/>
                                  <a:latin typeface="Cambria Math" panose="02040503050406030204" pitchFamily="18" charset="0"/>
                                </a:rPr>
                                <m:t> , 6)  </m:t>
                              </m:r>
                              <m:r>
                                <a:rPr lang="es-CL" sz="1000">
                                  <a:effectLst/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  <m:r>
                                <a:rPr lang="es-CL" sz="1000">
                                  <a:effectLst/>
                                  <a:latin typeface="Cambria Math" panose="02040503050406030204" pitchFamily="18" charset="0"/>
                                </a:rPr>
                                <m:t> (  2+</m:t>
                              </m:r>
                              <m:rad>
                                <m:radPr>
                                  <m:degHide m:val="on"/>
                                  <m:ctrlPr>
                                    <a:rPr lang="es-CL" sz="1000" i="1"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s-CL" sz="1000">
                                      <a:effectLst/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e>
                              </m:rad>
                              <m:r>
                                <a:rPr lang="es-CL" sz="1000">
                                  <a:effectLst/>
                                  <a:latin typeface="Cambria Math" panose="02040503050406030204" pitchFamily="18" charset="0"/>
                                </a:rPr>
                                <m:t>, 3)</m:t>
                              </m:r>
                            </m:oMath>
                          </a14:m>
                          <a:endParaRPr lang="es-CL" sz="10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0479" marR="60479" marT="0" marB="0"/>
                    </a:tc>
                  </a:tr>
                  <a:tr h="733374">
                    <a:tc>
                      <a:txBody>
                        <a:bodyPr/>
                        <a:lstStyle/>
                        <a:p>
                          <a:pPr marL="457200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s-CL" sz="1000" dirty="0">
                              <a:effectLst/>
                            </a:rPr>
                            <a:t>L2</a:t>
                          </a:r>
                          <a:endParaRPr lang="es-CL" sz="10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0479" marR="60479" marT="0" marB="0"/>
                    </a:tc>
                    <a:tc>
                      <a:txBody>
                        <a:bodyPr/>
                        <a:lstStyle/>
                        <a:p>
                          <a:pPr marL="457200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s-CL" sz="1000">
                              <a:effectLst/>
                            </a:rPr>
                            <a:t>La ecuación general es :</a:t>
                          </a:r>
                        </a:p>
                        <a:p>
                          <a:pPr marL="457200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s-CL" sz="1000">
                                    <a:effectLst/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  <m:rad>
                                  <m:radPr>
                                    <m:degHide m:val="on"/>
                                    <m:ctrlPr>
                                      <a:rPr lang="es-CL" sz="10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radPr>
                                  <m:deg/>
                                  <m:e>
                                    <m:r>
                                      <a:rPr lang="es-CL" sz="10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e>
                                </m:rad>
                                <m:r>
                                  <a:rPr lang="es-CL" sz="1000">
                                    <a:effectLst/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s-CL" sz="1000">
                                    <a:effectLst/>
                                    <a:latin typeface="Cambria Math" panose="02040503050406030204" pitchFamily="18" charset="0"/>
                                  </a:rPr>
                                  <m:t>+2</m:t>
                                </m:r>
                                <m:rad>
                                  <m:radPr>
                                    <m:degHide m:val="on"/>
                                    <m:ctrlPr>
                                      <a:rPr lang="es-CL" sz="10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radPr>
                                  <m:deg/>
                                  <m:e>
                                    <m:r>
                                      <a:rPr lang="es-CL" sz="10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e>
                                </m:rad>
                                <m:r>
                                  <a:rPr lang="es-CL" sz="1000">
                                    <a:effectLst/>
                                    <a:latin typeface="Cambria Math" panose="02040503050406030204" pitchFamily="18" charset="0"/>
                                  </a:rPr>
                                  <m:t>−4=0</m:t>
                                </m:r>
                              </m:oMath>
                            </m:oMathPara>
                          </a14:m>
                          <a:endParaRPr lang="es-CL" sz="10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0479" marR="60479" marT="0" marB="0"/>
                    </a:tc>
                  </a:tr>
                  <a:tr h="703400">
                    <a:tc>
                      <a:txBody>
                        <a:bodyPr/>
                        <a:lstStyle/>
                        <a:p>
                          <a:pPr marL="457200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s-CL" sz="1000" dirty="0">
                              <a:effectLst/>
                            </a:rPr>
                            <a:t>L3</a:t>
                          </a:r>
                          <a:endParaRPr lang="es-CL" sz="10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0479" marR="60479" marT="0" marB="0"/>
                    </a:tc>
                    <a:tc>
                      <a:txBody>
                        <a:bodyPr/>
                        <a:lstStyle/>
                        <a:p>
                          <a:pPr marL="457200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s-CL" sz="1000">
                              <a:effectLst/>
                            </a:rPr>
                            <a:t>Intercepta los ejes en (</a:t>
                          </a:r>
                          <a14:m>
                            <m:oMath xmlns:m="http://schemas.openxmlformats.org/officeDocument/2006/math">
                              <m:r>
                                <a:rPr lang="es-CL" sz="1000">
                                  <a:effectLst/>
                                  <a:latin typeface="Cambria Math" panose="02040503050406030204" pitchFamily="18" charset="0"/>
                                </a:rPr>
                                <m:t>−4</m:t>
                              </m:r>
                              <m:rad>
                                <m:radPr>
                                  <m:degHide m:val="on"/>
                                  <m:ctrlPr>
                                    <a:rPr lang="es-CL" sz="1000" i="1"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s-CL" sz="1000">
                                      <a:effectLst/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e>
                              </m:rad>
                              <m:r>
                                <a:rPr lang="es-CL" sz="1000">
                                  <a:effectLst/>
                                  <a:latin typeface="Cambria Math" panose="02040503050406030204" pitchFamily="18" charset="0"/>
                                </a:rPr>
                                <m:t> , 0)  </m:t>
                              </m:r>
                              <m:r>
                                <a:rPr lang="es-CL" sz="1000">
                                  <a:effectLst/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  <m:r>
                                <a:rPr lang="es-CL" sz="1000">
                                  <a:effectLst/>
                                  <a:latin typeface="Cambria Math" panose="02040503050406030204" pitchFamily="18" charset="0"/>
                                </a:rPr>
                                <m:t> ( 0,−4)</m:t>
                              </m:r>
                            </m:oMath>
                          </a14:m>
                          <a:endParaRPr lang="es-CL" sz="10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0479" marR="60479" marT="0" marB="0"/>
                    </a:tc>
                  </a:tr>
                  <a:tr h="692595">
                    <a:tc>
                      <a:txBody>
                        <a:bodyPr/>
                        <a:lstStyle/>
                        <a:p>
                          <a:pPr marL="457200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s-CL" sz="1000">
                              <a:effectLst/>
                            </a:rPr>
                            <a:t>L4</a:t>
                          </a:r>
                          <a:endParaRPr lang="es-CL" sz="10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0479" marR="60479" marT="0" marB="0"/>
                    </a:tc>
                    <a:tc>
                      <a:txBody>
                        <a:bodyPr/>
                        <a:lstStyle/>
                        <a:p>
                          <a:pPr marL="457200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s-CL" sz="1000">
                              <a:effectLst/>
                            </a:rPr>
                            <a:t>Su parámetro tiene magnitud 8u y la inclinación del mismo es 30º</a:t>
                          </a:r>
                          <a:endParaRPr lang="es-CL" sz="10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0479" marR="60479" marT="0" marB="0"/>
                    </a:tc>
                  </a:tr>
                  <a:tr h="692595">
                    <a:tc>
                      <a:txBody>
                        <a:bodyPr/>
                        <a:lstStyle/>
                        <a:p>
                          <a:pPr marL="457200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s-CL" sz="1000">
                              <a:effectLst/>
                            </a:rPr>
                            <a:t>L5</a:t>
                          </a:r>
                          <a:endParaRPr lang="es-CL" sz="10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0479" marR="60479" marT="0" marB="0"/>
                    </a:tc>
                    <a:tc>
                      <a:txBody>
                        <a:bodyPr/>
                        <a:lstStyle/>
                        <a:p>
                          <a:pPr marL="457200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s-CL" sz="1000" dirty="0">
                              <a:effectLst/>
                            </a:rPr>
                            <a:t>La recta contiene el punto </a:t>
                          </a:r>
                          <a14:m>
                            <m:oMath xmlns:m="http://schemas.openxmlformats.org/officeDocument/2006/math">
                              <m:r>
                                <a:rPr lang="es-CL" sz="1000">
                                  <a:effectLst/>
                                  <a:latin typeface="Cambria Math" panose="02040503050406030204" pitchFamily="18" charset="0"/>
                                </a:rPr>
                                <m:t>(4,3)</m:t>
                              </m:r>
                            </m:oMath>
                          </a14:m>
                          <a:r>
                            <a:rPr lang="es-CL" sz="1000" dirty="0">
                              <a:effectLst/>
                            </a:rPr>
                            <a:t> y la inclinación de la misma es 60º</a:t>
                          </a:r>
                          <a:endParaRPr lang="es-CL" sz="10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0479" marR="60479" marT="0" marB="0"/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3" name="Tabla 2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329436671"/>
                  </p:ext>
                </p:extLst>
              </p:nvPr>
            </p:nvGraphicFramePr>
            <p:xfrm>
              <a:off x="441101" y="1734587"/>
              <a:ext cx="8010660" cy="3893480"/>
            </p:xfrm>
            <a:graphic>
              <a:graphicData uri="http://schemas.openxmlformats.org/drawingml/2006/table">
                <a:tbl>
                  <a:tblPr firstRow="1" firstCol="1" bandRow="1">
                    <a:tableStyleId>{5C22544A-7EE6-4342-B048-85BDC9FD1C3A}</a:tableStyleId>
                  </a:tblPr>
                  <a:tblGrid>
                    <a:gridCol w="4005330"/>
                    <a:gridCol w="4005330"/>
                  </a:tblGrid>
                  <a:tr h="346298">
                    <a:tc>
                      <a:txBody>
                        <a:bodyPr/>
                        <a:lstStyle/>
                        <a:p>
                          <a:pPr marL="457200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s-CL" sz="1000" dirty="0">
                              <a:effectLst/>
                            </a:rPr>
                            <a:t>Recta</a:t>
                          </a:r>
                          <a:endParaRPr lang="es-CL" sz="10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0479" marR="60479" marT="0" marB="0"/>
                    </a:tc>
                    <a:tc>
                      <a:txBody>
                        <a:bodyPr/>
                        <a:lstStyle/>
                        <a:p>
                          <a:pPr marL="457200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s-CL" sz="1000">
                              <a:effectLst/>
                            </a:rPr>
                            <a:t>Condición.</a:t>
                          </a:r>
                          <a:endParaRPr lang="es-CL" sz="10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0479" marR="60479" marT="0" marB="0"/>
                    </a:tc>
                  </a:tr>
                  <a:tr h="725218">
                    <a:tc>
                      <a:txBody>
                        <a:bodyPr/>
                        <a:lstStyle/>
                        <a:p>
                          <a:pPr marL="457200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s-CL" sz="1000">
                              <a:effectLst/>
                            </a:rPr>
                            <a:t>L1</a:t>
                          </a:r>
                          <a:endParaRPr lang="es-CL" sz="10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0479" marR="60479" marT="0" marB="0"/>
                    </a:tc>
                    <a:tc>
                      <a:txBody>
                        <a:bodyPr/>
                        <a:lstStyle/>
                        <a:p>
                          <a:endParaRPr lang="es-CL"/>
                        </a:p>
                      </a:txBody>
                      <a:tcPr marL="60479" marR="60479" marT="0" marB="0">
                        <a:blipFill rotWithShape="0">
                          <a:blip r:embed="rId2"/>
                          <a:stretch>
                            <a:fillRect l="-100304" t="-51261" r="-609" b="-391597"/>
                          </a:stretch>
                        </a:blipFill>
                      </a:tcPr>
                    </a:tc>
                  </a:tr>
                  <a:tr h="733374">
                    <a:tc>
                      <a:txBody>
                        <a:bodyPr/>
                        <a:lstStyle/>
                        <a:p>
                          <a:pPr marL="457200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s-CL" sz="1000" dirty="0">
                              <a:effectLst/>
                            </a:rPr>
                            <a:t>L2</a:t>
                          </a:r>
                          <a:endParaRPr lang="es-CL" sz="10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0479" marR="60479" marT="0" marB="0"/>
                    </a:tc>
                    <a:tc>
                      <a:txBody>
                        <a:bodyPr/>
                        <a:lstStyle/>
                        <a:p>
                          <a:endParaRPr lang="es-CL"/>
                        </a:p>
                      </a:txBody>
                      <a:tcPr marL="60479" marR="60479" marT="0" marB="0">
                        <a:blipFill rotWithShape="0">
                          <a:blip r:embed="rId2"/>
                          <a:stretch>
                            <a:fillRect l="-100304" t="-148760" r="-609" b="-285124"/>
                          </a:stretch>
                        </a:blipFill>
                      </a:tcPr>
                    </a:tc>
                  </a:tr>
                  <a:tr h="703400">
                    <a:tc>
                      <a:txBody>
                        <a:bodyPr/>
                        <a:lstStyle/>
                        <a:p>
                          <a:pPr marL="457200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s-CL" sz="1000" dirty="0">
                              <a:effectLst/>
                            </a:rPr>
                            <a:t>L3</a:t>
                          </a:r>
                          <a:endParaRPr lang="es-CL" sz="10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0479" marR="60479" marT="0" marB="0"/>
                    </a:tc>
                    <a:tc>
                      <a:txBody>
                        <a:bodyPr/>
                        <a:lstStyle/>
                        <a:p>
                          <a:endParaRPr lang="es-CL"/>
                        </a:p>
                      </a:txBody>
                      <a:tcPr marL="60479" marR="60479" marT="0" marB="0">
                        <a:blipFill rotWithShape="0">
                          <a:blip r:embed="rId2"/>
                          <a:stretch>
                            <a:fillRect l="-100304" t="-261739" r="-609" b="-200000"/>
                          </a:stretch>
                        </a:blipFill>
                      </a:tcPr>
                    </a:tc>
                  </a:tr>
                  <a:tr h="692595">
                    <a:tc>
                      <a:txBody>
                        <a:bodyPr/>
                        <a:lstStyle/>
                        <a:p>
                          <a:pPr marL="457200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s-CL" sz="1000">
                              <a:effectLst/>
                            </a:rPr>
                            <a:t>L4</a:t>
                          </a:r>
                          <a:endParaRPr lang="es-CL" sz="10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0479" marR="60479" marT="0" marB="0"/>
                    </a:tc>
                    <a:tc>
                      <a:txBody>
                        <a:bodyPr/>
                        <a:lstStyle/>
                        <a:p>
                          <a:pPr marL="457200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s-CL" sz="1000">
                              <a:effectLst/>
                            </a:rPr>
                            <a:t>Su parámetro tiene magnitud 8u y la inclinación del mismo es 30º</a:t>
                          </a:r>
                          <a:endParaRPr lang="es-CL" sz="10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0479" marR="60479" marT="0" marB="0"/>
                    </a:tc>
                  </a:tr>
                  <a:tr h="692595">
                    <a:tc>
                      <a:txBody>
                        <a:bodyPr/>
                        <a:lstStyle/>
                        <a:p>
                          <a:pPr marL="457200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s-CL" sz="1000">
                              <a:effectLst/>
                            </a:rPr>
                            <a:t>L5</a:t>
                          </a:r>
                          <a:endParaRPr lang="es-CL" sz="10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0479" marR="60479" marT="0" marB="0"/>
                    </a:tc>
                    <a:tc>
                      <a:txBody>
                        <a:bodyPr/>
                        <a:lstStyle/>
                        <a:p>
                          <a:endParaRPr lang="es-CL"/>
                        </a:p>
                      </a:txBody>
                      <a:tcPr marL="60479" marR="60479" marT="0" marB="0">
                        <a:blipFill rotWithShape="0">
                          <a:blip r:embed="rId2"/>
                          <a:stretch>
                            <a:fillRect l="-100304" t="-464912" r="-609" b="-1754"/>
                          </a:stretch>
                        </a:blipFill>
                      </a:tcPr>
                    </a:tc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2382757749"/>
      </p:ext>
    </p:extLst>
  </p:cSld>
  <p:clrMapOvr>
    <a:masterClrMapping/>
  </p:clrMapOvr>
  <p:transition>
    <p:fade/>
  </p:transition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212502" y="333436"/>
            <a:ext cx="8248918" cy="9168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>
              <a:lnSpc>
                <a:spcPct val="115000"/>
              </a:lnSpc>
              <a:spcAft>
                <a:spcPts val="1000"/>
              </a:spcAft>
            </a:pPr>
            <a:r>
              <a:rPr lang="es-CL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13) escriba la ecuación normal de cada una de las rectas del punto 12).</a:t>
            </a:r>
            <a:endParaRPr lang="es-CL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727656" y="1483097"/>
            <a:ext cx="786255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L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14) Escriba la ecuación vectorial de la recta  según sea el caso: </a:t>
            </a:r>
            <a:endParaRPr lang="es-CL" sz="2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4" name="Tabla 3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682595769"/>
                  </p:ext>
                </p:extLst>
              </p:nvPr>
            </p:nvGraphicFramePr>
            <p:xfrm>
              <a:off x="605306" y="2410376"/>
              <a:ext cx="7765962" cy="3900271"/>
            </p:xfrm>
            <a:graphic>
              <a:graphicData uri="http://schemas.openxmlformats.org/drawingml/2006/table">
                <a:tbl>
                  <a:tblPr firstRow="1" firstCol="1" bandRow="1">
                    <a:tableStyleId>{5C22544A-7EE6-4342-B048-85BDC9FD1C3A}</a:tableStyleId>
                  </a:tblPr>
                  <a:tblGrid>
                    <a:gridCol w="3882981"/>
                    <a:gridCol w="3882981"/>
                  </a:tblGrid>
                  <a:tr h="423392">
                    <a:tc>
                      <a:txBody>
                        <a:bodyPr/>
                        <a:lstStyle/>
                        <a:p>
                          <a:pPr marL="457200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s-CL" sz="1000">
                              <a:effectLst/>
                            </a:rPr>
                            <a:t>recta</a:t>
                          </a:r>
                          <a:endParaRPr lang="es-CL" sz="10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0479" marR="60479" marT="0" marB="0"/>
                    </a:tc>
                    <a:tc>
                      <a:txBody>
                        <a:bodyPr/>
                        <a:lstStyle/>
                        <a:p>
                          <a:pPr marL="457200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s-CL" sz="1000">
                              <a:effectLst/>
                            </a:rPr>
                            <a:t>Condición.</a:t>
                          </a:r>
                          <a:endParaRPr lang="es-CL" sz="10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0479" marR="60479" marT="0" marB="0"/>
                    </a:tc>
                  </a:tr>
                  <a:tr h="846784">
                    <a:tc>
                      <a:txBody>
                        <a:bodyPr/>
                        <a:lstStyle/>
                        <a:p>
                          <a:pPr marL="457200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s-CL" sz="1000">
                              <a:effectLst/>
                            </a:rPr>
                            <a:t>L1</a:t>
                          </a:r>
                          <a:endParaRPr lang="es-CL" sz="10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0479" marR="60479" marT="0" marB="0"/>
                    </a:tc>
                    <a:tc>
                      <a:txBody>
                        <a:bodyPr/>
                        <a:lstStyle/>
                        <a:p>
                          <a:pPr marL="457200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s-CL" sz="1000">
                              <a:effectLst/>
                            </a:rPr>
                            <a:t>Contiene los puntos</a:t>
                          </a:r>
                        </a:p>
                        <a:p>
                          <a:pPr marL="457200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s-CL" sz="1000">
                              <a:effectLst/>
                            </a:rPr>
                            <a:t> (</a:t>
                          </a:r>
                          <a14:m>
                            <m:oMath xmlns:m="http://schemas.openxmlformats.org/officeDocument/2006/math">
                              <m:r>
                                <a:rPr lang="es-CL" sz="1000">
                                  <a:effectLst/>
                                  <a:latin typeface="Cambria Math" panose="02040503050406030204" pitchFamily="18" charset="0"/>
                                </a:rPr>
                                <m:t>2 , 6)  </m:t>
                              </m:r>
                              <m:r>
                                <a:rPr lang="es-CL" sz="1000">
                                  <a:effectLst/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  <m:r>
                                <a:rPr lang="es-CL" sz="1000">
                                  <a:effectLst/>
                                  <a:latin typeface="Cambria Math" panose="02040503050406030204" pitchFamily="18" charset="0"/>
                                </a:rPr>
                                <m:t> (  2, 3)</m:t>
                              </m:r>
                            </m:oMath>
                          </a14:m>
                          <a:endParaRPr lang="es-CL" sz="10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0479" marR="60479" marT="0" marB="0"/>
                    </a:tc>
                  </a:tr>
                  <a:tr h="896642">
                    <a:tc>
                      <a:txBody>
                        <a:bodyPr/>
                        <a:lstStyle/>
                        <a:p>
                          <a:pPr marL="457200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s-CL" sz="1000">
                              <a:effectLst/>
                            </a:rPr>
                            <a:t>L2</a:t>
                          </a:r>
                          <a:endParaRPr lang="es-CL" sz="10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0479" marR="60479" marT="0" marB="0"/>
                    </a:tc>
                    <a:tc>
                      <a:txBody>
                        <a:bodyPr/>
                        <a:lstStyle/>
                        <a:p>
                          <a:pPr marL="457200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s-CL" sz="1000">
                              <a:effectLst/>
                            </a:rPr>
                            <a:t>La ecuación general es :</a:t>
                          </a:r>
                        </a:p>
                        <a:p>
                          <a:pPr marL="457200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s-CL" sz="1000">
                                    <a:effectLst/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  <m:rad>
                                  <m:radPr>
                                    <m:degHide m:val="on"/>
                                    <m:ctrlPr>
                                      <a:rPr lang="es-CL" sz="10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radPr>
                                  <m:deg/>
                                  <m:e>
                                    <m:r>
                                      <a:rPr lang="es-CL" sz="10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e>
                                </m:rad>
                                <m:r>
                                  <a:rPr lang="es-CL" sz="1000">
                                    <a:effectLst/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s-CL" sz="1000">
                                    <a:effectLst/>
                                    <a:latin typeface="Cambria Math" panose="02040503050406030204" pitchFamily="18" charset="0"/>
                                  </a:rPr>
                                  <m:t>+2</m:t>
                                </m:r>
                                <m:rad>
                                  <m:radPr>
                                    <m:degHide m:val="on"/>
                                    <m:ctrlPr>
                                      <a:rPr lang="es-CL" sz="10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radPr>
                                  <m:deg/>
                                  <m:e>
                                    <m:r>
                                      <a:rPr lang="es-CL" sz="10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e>
                                </m:rad>
                                <m:r>
                                  <a:rPr lang="es-CL" sz="1000">
                                    <a:effectLst/>
                                    <a:latin typeface="Cambria Math" panose="02040503050406030204" pitchFamily="18" charset="0"/>
                                  </a:rPr>
                                  <m:t>−4=0</m:t>
                                </m:r>
                              </m:oMath>
                            </m:oMathPara>
                          </a14:m>
                          <a:endParaRPr lang="es-CL" sz="10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0479" marR="60479" marT="0" marB="0"/>
                    </a:tc>
                  </a:tr>
                  <a:tr h="463277">
                    <a:tc>
                      <a:txBody>
                        <a:bodyPr/>
                        <a:lstStyle/>
                        <a:p>
                          <a:pPr marL="457200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s-CL" sz="1000">
                              <a:effectLst/>
                            </a:rPr>
                            <a:t>L3</a:t>
                          </a:r>
                          <a:endParaRPr lang="es-CL" sz="10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0479" marR="60479" marT="0" marB="0"/>
                    </a:tc>
                    <a:tc>
                      <a:txBody>
                        <a:bodyPr/>
                        <a:lstStyle/>
                        <a:p>
                          <a:pPr marL="457200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s-CL" sz="1000">
                              <a:effectLst/>
                            </a:rPr>
                            <a:t>Intercepta los ejes en (</a:t>
                          </a:r>
                          <a14:m>
                            <m:oMath xmlns:m="http://schemas.openxmlformats.org/officeDocument/2006/math">
                              <m:r>
                                <a:rPr lang="es-CL" sz="1000">
                                  <a:effectLst/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  <m:rad>
                                <m:radPr>
                                  <m:degHide m:val="on"/>
                                  <m:ctrlPr>
                                    <a:rPr lang="es-CL" sz="1000" i="1"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s-CL" sz="1000">
                                      <a:effectLst/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e>
                              </m:rad>
                              <m:r>
                                <a:rPr lang="es-CL" sz="1000">
                                  <a:effectLst/>
                                  <a:latin typeface="Cambria Math" panose="02040503050406030204" pitchFamily="18" charset="0"/>
                                </a:rPr>
                                <m:t> , 0)  </m:t>
                              </m:r>
                              <m:r>
                                <a:rPr lang="es-CL" sz="1000">
                                  <a:effectLst/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  <m:r>
                                <a:rPr lang="es-CL" sz="1000">
                                  <a:effectLst/>
                                  <a:latin typeface="Cambria Math" panose="02040503050406030204" pitchFamily="18" charset="0"/>
                                </a:rPr>
                                <m:t> ( 0,4)</m:t>
                              </m:r>
                            </m:oMath>
                          </a14:m>
                          <a:endParaRPr lang="es-CL" sz="10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0479" marR="60479" marT="0" marB="0"/>
                    </a:tc>
                  </a:tr>
                  <a:tr h="423392">
                    <a:tc>
                      <a:txBody>
                        <a:bodyPr/>
                        <a:lstStyle/>
                        <a:p>
                          <a:pPr marL="457200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s-CL" sz="1000">
                              <a:effectLst/>
                            </a:rPr>
                            <a:t>L4</a:t>
                          </a:r>
                          <a:endParaRPr lang="es-CL" sz="10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0479" marR="60479" marT="0" marB="0"/>
                    </a:tc>
                    <a:tc>
                      <a:txBody>
                        <a:bodyPr/>
                        <a:lstStyle/>
                        <a:p>
                          <a:pPr marL="457200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s-CL" sz="1000">
                              <a:effectLst/>
                            </a:rPr>
                            <a:t>Contiene el origen y el punto (-4,5)</a:t>
                          </a:r>
                          <a:endParaRPr lang="es-CL" sz="10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0479" marR="60479" marT="0" marB="0"/>
                    </a:tc>
                  </a:tr>
                  <a:tr h="846784">
                    <a:tc>
                      <a:txBody>
                        <a:bodyPr/>
                        <a:lstStyle/>
                        <a:p>
                          <a:pPr marL="457200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s-CL" sz="1000">
                              <a:effectLst/>
                            </a:rPr>
                            <a:t>L5</a:t>
                          </a:r>
                          <a:endParaRPr lang="es-CL" sz="10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0479" marR="60479" marT="0" marB="0"/>
                    </a:tc>
                    <a:tc>
                      <a:txBody>
                        <a:bodyPr/>
                        <a:lstStyle/>
                        <a:p>
                          <a:pPr marL="457200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s-CL" sz="1000" dirty="0">
                              <a:effectLst/>
                            </a:rPr>
                            <a:t>La recta contiene el punto </a:t>
                          </a:r>
                          <a14:m>
                            <m:oMath xmlns:m="http://schemas.openxmlformats.org/officeDocument/2006/math">
                              <m:r>
                                <a:rPr lang="es-CL" sz="1000">
                                  <a:effectLst/>
                                  <a:latin typeface="Cambria Math" panose="02040503050406030204" pitchFamily="18" charset="0"/>
                                </a:rPr>
                                <m:t>(4,3)</m:t>
                              </m:r>
                            </m:oMath>
                          </a14:m>
                          <a:r>
                            <a:rPr lang="es-CL" sz="1000" dirty="0">
                              <a:effectLst/>
                            </a:rPr>
                            <a:t> y la inclinación de la misma es 60º</a:t>
                          </a:r>
                          <a:endParaRPr lang="es-CL" sz="10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0479" marR="60479" marT="0" marB="0"/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4" name="Tabla 3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682595769"/>
                  </p:ext>
                </p:extLst>
              </p:nvPr>
            </p:nvGraphicFramePr>
            <p:xfrm>
              <a:off x="605306" y="2410376"/>
              <a:ext cx="7765962" cy="3900271"/>
            </p:xfrm>
            <a:graphic>
              <a:graphicData uri="http://schemas.openxmlformats.org/drawingml/2006/table">
                <a:tbl>
                  <a:tblPr firstRow="1" firstCol="1" bandRow="1">
                    <a:tableStyleId>{5C22544A-7EE6-4342-B048-85BDC9FD1C3A}</a:tableStyleId>
                  </a:tblPr>
                  <a:tblGrid>
                    <a:gridCol w="3882981"/>
                    <a:gridCol w="3882981"/>
                  </a:tblGrid>
                  <a:tr h="423392">
                    <a:tc>
                      <a:txBody>
                        <a:bodyPr/>
                        <a:lstStyle/>
                        <a:p>
                          <a:pPr marL="457200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s-CL" sz="1000">
                              <a:effectLst/>
                            </a:rPr>
                            <a:t>recta</a:t>
                          </a:r>
                          <a:endParaRPr lang="es-CL" sz="10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0479" marR="60479" marT="0" marB="0"/>
                    </a:tc>
                    <a:tc>
                      <a:txBody>
                        <a:bodyPr/>
                        <a:lstStyle/>
                        <a:p>
                          <a:pPr marL="457200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s-CL" sz="1000">
                              <a:effectLst/>
                            </a:rPr>
                            <a:t>Condición.</a:t>
                          </a:r>
                          <a:endParaRPr lang="es-CL" sz="10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0479" marR="60479" marT="0" marB="0"/>
                    </a:tc>
                  </a:tr>
                  <a:tr h="846784">
                    <a:tc>
                      <a:txBody>
                        <a:bodyPr/>
                        <a:lstStyle/>
                        <a:p>
                          <a:pPr marL="457200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s-CL" sz="1000">
                              <a:effectLst/>
                            </a:rPr>
                            <a:t>L1</a:t>
                          </a:r>
                          <a:endParaRPr lang="es-CL" sz="10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0479" marR="60479" marT="0" marB="0"/>
                    </a:tc>
                    <a:tc>
                      <a:txBody>
                        <a:bodyPr/>
                        <a:lstStyle/>
                        <a:p>
                          <a:endParaRPr lang="es-CL"/>
                        </a:p>
                      </a:txBody>
                      <a:tcPr marL="60479" marR="60479" marT="0" marB="0">
                        <a:blipFill rotWithShape="0">
                          <a:blip r:embed="rId2"/>
                          <a:stretch>
                            <a:fillRect l="-100314" t="-53237" r="-628" b="-312230"/>
                          </a:stretch>
                        </a:blipFill>
                      </a:tcPr>
                    </a:tc>
                  </a:tr>
                  <a:tr h="896642">
                    <a:tc>
                      <a:txBody>
                        <a:bodyPr/>
                        <a:lstStyle/>
                        <a:p>
                          <a:pPr marL="457200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s-CL" sz="1000">
                              <a:effectLst/>
                            </a:rPr>
                            <a:t>L2</a:t>
                          </a:r>
                          <a:endParaRPr lang="es-CL" sz="10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0479" marR="60479" marT="0" marB="0"/>
                    </a:tc>
                    <a:tc>
                      <a:txBody>
                        <a:bodyPr/>
                        <a:lstStyle/>
                        <a:p>
                          <a:endParaRPr lang="es-CL"/>
                        </a:p>
                      </a:txBody>
                      <a:tcPr marL="60479" marR="60479" marT="0" marB="0">
                        <a:blipFill rotWithShape="0">
                          <a:blip r:embed="rId2"/>
                          <a:stretch>
                            <a:fillRect l="-100314" t="-144898" r="-628" b="-195238"/>
                          </a:stretch>
                        </a:blipFill>
                      </a:tcPr>
                    </a:tc>
                  </a:tr>
                  <a:tr h="463277">
                    <a:tc>
                      <a:txBody>
                        <a:bodyPr/>
                        <a:lstStyle/>
                        <a:p>
                          <a:pPr marL="457200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s-CL" sz="1000">
                              <a:effectLst/>
                            </a:rPr>
                            <a:t>L3</a:t>
                          </a:r>
                          <a:endParaRPr lang="es-CL" sz="10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0479" marR="60479" marT="0" marB="0"/>
                    </a:tc>
                    <a:tc>
                      <a:txBody>
                        <a:bodyPr/>
                        <a:lstStyle/>
                        <a:p>
                          <a:endParaRPr lang="es-CL"/>
                        </a:p>
                      </a:txBody>
                      <a:tcPr marL="60479" marR="60479" marT="0" marB="0">
                        <a:blipFill rotWithShape="0">
                          <a:blip r:embed="rId2"/>
                          <a:stretch>
                            <a:fillRect l="-100314" t="-473684" r="-628" b="-277632"/>
                          </a:stretch>
                        </a:blipFill>
                      </a:tcPr>
                    </a:tc>
                  </a:tr>
                  <a:tr h="423392">
                    <a:tc>
                      <a:txBody>
                        <a:bodyPr/>
                        <a:lstStyle/>
                        <a:p>
                          <a:pPr marL="457200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s-CL" sz="1000">
                              <a:effectLst/>
                            </a:rPr>
                            <a:t>L4</a:t>
                          </a:r>
                          <a:endParaRPr lang="es-CL" sz="10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0479" marR="60479" marT="0" marB="0"/>
                    </a:tc>
                    <a:tc>
                      <a:txBody>
                        <a:bodyPr/>
                        <a:lstStyle/>
                        <a:p>
                          <a:pPr marL="457200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s-CL" sz="1000">
                              <a:effectLst/>
                            </a:rPr>
                            <a:t>Contiene el origen y el punto (-4,5)</a:t>
                          </a:r>
                          <a:endParaRPr lang="es-CL" sz="10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0479" marR="60479" marT="0" marB="0"/>
                    </a:tc>
                  </a:tr>
                  <a:tr h="846784">
                    <a:tc>
                      <a:txBody>
                        <a:bodyPr/>
                        <a:lstStyle/>
                        <a:p>
                          <a:pPr marL="457200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s-CL" sz="1000">
                              <a:effectLst/>
                            </a:rPr>
                            <a:t>L5</a:t>
                          </a:r>
                          <a:endParaRPr lang="es-CL" sz="10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0479" marR="60479" marT="0" marB="0"/>
                    </a:tc>
                    <a:tc>
                      <a:txBody>
                        <a:bodyPr/>
                        <a:lstStyle/>
                        <a:p>
                          <a:endParaRPr lang="es-CL"/>
                        </a:p>
                      </a:txBody>
                      <a:tcPr marL="60479" marR="60479" marT="0" marB="0">
                        <a:blipFill rotWithShape="0">
                          <a:blip r:embed="rId2"/>
                          <a:stretch>
                            <a:fillRect l="-100314" t="-364029" r="-628" b="-1439"/>
                          </a:stretch>
                        </a:blipFill>
                      </a:tcPr>
                    </a:tc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962528559"/>
      </p:ext>
    </p:extLst>
  </p:cSld>
  <p:clrMapOvr>
    <a:masterClrMapping/>
  </p:clrMapOvr>
  <p:transition>
    <p:fade/>
  </p:transition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0" y="0"/>
            <a:ext cx="1383649" cy="2923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300" dirty="0" smtClean="0">
                <a:hlinkClick r:id="rId2" action="ppaction://hlinksldjump"/>
              </a:rPr>
              <a:t>Volver al Índice</a:t>
            </a:r>
            <a:endParaRPr lang="es-ES" sz="1300" dirty="0"/>
          </a:p>
        </p:txBody>
      </p:sp>
      <p:sp>
        <p:nvSpPr>
          <p:cNvPr id="3" name="2 Rectángulo"/>
          <p:cNvSpPr/>
          <p:nvPr/>
        </p:nvSpPr>
        <p:spPr>
          <a:xfrm>
            <a:off x="0" y="0"/>
            <a:ext cx="1379095" cy="314793"/>
          </a:xfrm>
          <a:prstGeom prst="rect">
            <a:avLst/>
          </a:prstGeom>
          <a:noFill/>
          <a:ln>
            <a:solidFill>
              <a:schemeClr val="tx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" name="3 CuadroTexto"/>
          <p:cNvSpPr txBox="1"/>
          <p:nvPr/>
        </p:nvSpPr>
        <p:spPr>
          <a:xfrm>
            <a:off x="2133600" y="853441"/>
            <a:ext cx="47914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Para ver ejercicios y más material sobre matemáticas y física visitar</a:t>
            </a:r>
            <a:endParaRPr lang="es-E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1633728" y="3096768"/>
            <a:ext cx="626668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000" u="sng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Sans Unicode" pitchFamily="34" charset="0"/>
                <a:cs typeface="Lucida Sans Unicode" pitchFamily="34" charset="0"/>
              </a:rPr>
              <a:t>http://www.guiasdeapoyo.net/</a:t>
            </a:r>
            <a:endParaRPr lang="es-ES" sz="3000" u="sng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Lucida Sans Unicode" pitchFamily="34" charset="0"/>
              <a:cs typeface="Lucida Sans Unicode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CuadroTexto"/>
          <p:cNvSpPr txBox="1"/>
          <p:nvPr/>
        </p:nvSpPr>
        <p:spPr>
          <a:xfrm>
            <a:off x="3099516" y="2682241"/>
            <a:ext cx="47914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Gracias.</a:t>
            </a:r>
          </a:p>
          <a:p>
            <a:pPr algn="ctr"/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Montoya.-</a:t>
            </a:r>
            <a:endParaRPr lang="es-E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492168156"/>
      </p:ext>
    </p:extLst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298261" y="460375"/>
            <a:ext cx="861372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Las Formas de la Ecuación de la Recta que existen Son:</a:t>
            </a:r>
            <a:endParaRPr lang="es-ES_tradnl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CuadroTexto 4"/>
          <p:cNvSpPr txBox="1"/>
          <p:nvPr/>
        </p:nvSpPr>
        <p:spPr>
          <a:xfrm>
            <a:off x="666750" y="1897039"/>
            <a:ext cx="7826375" cy="41319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150000"/>
              </a:lnSpc>
              <a:buFont typeface="Arial"/>
              <a:buChar char="•"/>
            </a:pPr>
            <a:r>
              <a:rPr lang="es-ES_tradnl" sz="25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2" action="ppaction://hlinksldjump"/>
              </a:rPr>
              <a:t>Forma Canónica</a:t>
            </a:r>
            <a:endParaRPr lang="es-ES_tradnl" sz="25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457200" indent="-457200">
              <a:lnSpc>
                <a:spcPct val="150000"/>
              </a:lnSpc>
              <a:buFont typeface="Arial"/>
              <a:buChar char="•"/>
            </a:pPr>
            <a:r>
              <a:rPr lang="es-ES_tradnl" sz="25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3" action="ppaction://hlinksldjump"/>
              </a:rPr>
              <a:t>Forma General</a:t>
            </a:r>
            <a:endParaRPr lang="es-ES_tradnl" sz="25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457200" indent="-457200">
              <a:lnSpc>
                <a:spcPct val="150000"/>
              </a:lnSpc>
              <a:buFont typeface="Arial"/>
              <a:buChar char="•"/>
            </a:pPr>
            <a:r>
              <a:rPr lang="es-ES_tradnl" sz="25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4" action="ppaction://hlinksldjump"/>
              </a:rPr>
              <a:t>Forma Principal</a:t>
            </a:r>
            <a:endParaRPr lang="es-ES_tradnl" sz="25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457200" indent="-457200">
              <a:lnSpc>
                <a:spcPct val="150000"/>
              </a:lnSpc>
              <a:buFont typeface="Arial"/>
              <a:buChar char="•"/>
            </a:pPr>
            <a:r>
              <a:rPr lang="es-ES_tradnl" sz="25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5" action="ppaction://hlinksldjump"/>
              </a:rPr>
              <a:t>Forma Matricial (</a:t>
            </a:r>
            <a:r>
              <a:rPr lang="es-ES_tradnl" sz="25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5" action="ppaction://hlinksldjump"/>
              </a:rPr>
              <a:t>Laplace</a:t>
            </a:r>
            <a:r>
              <a:rPr lang="es-ES_tradnl" sz="25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5" action="ppaction://hlinksldjump"/>
              </a:rPr>
              <a:t>)</a:t>
            </a:r>
            <a:endParaRPr lang="es-ES_tradnl" sz="25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457200" indent="-457200">
              <a:lnSpc>
                <a:spcPct val="150000"/>
              </a:lnSpc>
              <a:buFont typeface="Arial"/>
              <a:buChar char="•"/>
            </a:pPr>
            <a:r>
              <a:rPr lang="es-ES_tradnl" sz="25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6" action="ppaction://hlinksldjump"/>
              </a:rPr>
              <a:t>Ecuación Segmentada de la Recta</a:t>
            </a:r>
            <a:endParaRPr lang="es-ES_tradnl" sz="25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457200" indent="-457200">
              <a:lnSpc>
                <a:spcPct val="150000"/>
              </a:lnSpc>
              <a:buFont typeface="Arial"/>
              <a:buChar char="•"/>
            </a:pPr>
            <a:r>
              <a:rPr lang="es-ES_tradnl" sz="25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7" action="ppaction://hlinksldjump"/>
              </a:rPr>
              <a:t>Ecuación de </a:t>
            </a:r>
            <a:r>
              <a:rPr lang="es-ES_tradnl" sz="25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7" action="ppaction://hlinksldjump"/>
              </a:rPr>
              <a:t>Hess</a:t>
            </a:r>
            <a:endParaRPr lang="es-ES_tradnl" sz="25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457200" indent="-457200">
              <a:lnSpc>
                <a:spcPct val="150000"/>
              </a:lnSpc>
              <a:buFont typeface="Arial"/>
              <a:buChar char="•"/>
            </a:pPr>
            <a:endParaRPr lang="es-ES_tradnl" sz="25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197707" y="6248739"/>
            <a:ext cx="495506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u="sng" dirty="0" smtClean="0">
                <a:latin typeface="Bookman Old Style" pitchFamily="18" charset="0"/>
              </a:rPr>
              <a:t>*Haz </a:t>
            </a:r>
            <a:r>
              <a:rPr lang="es-ES" sz="1600" u="sng" dirty="0" err="1" smtClean="0">
                <a:latin typeface="Bookman Old Style" pitchFamily="18" charset="0"/>
              </a:rPr>
              <a:t>click</a:t>
            </a:r>
            <a:r>
              <a:rPr lang="es-ES" sz="1600" u="sng" dirty="0" smtClean="0">
                <a:latin typeface="Bookman Old Style" pitchFamily="18" charset="0"/>
              </a:rPr>
              <a:t> para saltar a una forma específica</a:t>
            </a:r>
            <a:endParaRPr lang="es-ES" sz="1600" u="sng" dirty="0">
              <a:latin typeface="Bookman Old Style" pitchFamily="18" charset="0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0" y="0"/>
            <a:ext cx="1383649" cy="2923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300" dirty="0" smtClean="0">
                <a:hlinkClick r:id="rId8" action="ppaction://hlinksldjump"/>
              </a:rPr>
              <a:t>Volver al Índice</a:t>
            </a:r>
            <a:endParaRPr lang="es-ES" sz="1300" dirty="0"/>
          </a:p>
        </p:txBody>
      </p:sp>
      <p:sp>
        <p:nvSpPr>
          <p:cNvPr id="8" name="7 Rectángulo"/>
          <p:cNvSpPr/>
          <p:nvPr/>
        </p:nvSpPr>
        <p:spPr>
          <a:xfrm>
            <a:off x="0" y="0"/>
            <a:ext cx="1379095" cy="314793"/>
          </a:xfrm>
          <a:prstGeom prst="rect">
            <a:avLst/>
          </a:prstGeom>
          <a:noFill/>
          <a:ln>
            <a:solidFill>
              <a:schemeClr val="tx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47156781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5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3000"/>
                            </p:stCondLst>
                            <p:childTnLst>
                              <p:par>
                                <p:cTn id="2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500"/>
                            </p:stCondLst>
                            <p:childTnLst>
                              <p:par>
                                <p:cTn id="2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uadroTexto"/>
          <p:cNvSpPr txBox="1"/>
          <p:nvPr/>
        </p:nvSpPr>
        <p:spPr>
          <a:xfrm>
            <a:off x="1241946" y="2306471"/>
            <a:ext cx="17469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 Expresa:</a:t>
            </a:r>
            <a:endParaRPr lang="es-E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2101754" y="3330054"/>
            <a:ext cx="4831308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5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Y-Yo = m(X – </a:t>
            </a:r>
            <a:r>
              <a:rPr lang="es-ES" sz="45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Xo</a:t>
            </a:r>
            <a:r>
              <a:rPr lang="es-ES" sz="45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endParaRPr lang="es-ES" sz="45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17824" y="5553068"/>
            <a:ext cx="408747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Donde (</a:t>
            </a:r>
            <a:r>
              <a:rPr lang="es-E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Xo</a:t>
            </a: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Yo) Son las coordenadas de un punto conocido en el Plano Cartesiano</a:t>
            </a:r>
            <a:endParaRPr lang="es-E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CuadroTexto 1"/>
          <p:cNvSpPr txBox="1"/>
          <p:nvPr/>
        </p:nvSpPr>
        <p:spPr>
          <a:xfrm>
            <a:off x="1908697" y="460374"/>
            <a:ext cx="528367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Forma Canónica</a:t>
            </a:r>
            <a:endParaRPr lang="es-ES_tradnl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skerville Old Face" pitchFamily="18" charset="0"/>
            </a:endParaRPr>
          </a:p>
        </p:txBody>
      </p:sp>
      <p:sp>
        <p:nvSpPr>
          <p:cNvPr id="10" name="9 Rectángulo redondeado"/>
          <p:cNvSpPr/>
          <p:nvPr/>
        </p:nvSpPr>
        <p:spPr>
          <a:xfrm>
            <a:off x="2101934" y="3348842"/>
            <a:ext cx="4548248" cy="891196"/>
          </a:xfrm>
          <a:prstGeom prst="roundRect">
            <a:avLst/>
          </a:prstGeom>
          <a:solidFill>
            <a:schemeClr val="accent6">
              <a:lumMod val="20000"/>
              <a:lumOff val="80000"/>
              <a:alpha val="25000"/>
            </a:schemeClr>
          </a:solidFill>
          <a:ln>
            <a:solidFill>
              <a:schemeClr val="accent1">
                <a:shade val="50000"/>
                <a:shade val="75000"/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" name="10 CuadroTexto"/>
          <p:cNvSpPr txBox="1"/>
          <p:nvPr/>
        </p:nvSpPr>
        <p:spPr>
          <a:xfrm>
            <a:off x="0" y="0"/>
            <a:ext cx="1383649" cy="2923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300" dirty="0" smtClean="0">
                <a:hlinkClick r:id="rId2" action="ppaction://hlinksldjump"/>
              </a:rPr>
              <a:t>Volver al Índice</a:t>
            </a:r>
            <a:endParaRPr lang="es-ES" sz="1300" dirty="0"/>
          </a:p>
        </p:txBody>
      </p:sp>
      <p:sp>
        <p:nvSpPr>
          <p:cNvPr id="12" name="11 Rectángulo"/>
          <p:cNvSpPr/>
          <p:nvPr/>
        </p:nvSpPr>
        <p:spPr>
          <a:xfrm>
            <a:off x="0" y="0"/>
            <a:ext cx="1379095" cy="314793"/>
          </a:xfrm>
          <a:prstGeom prst="rect">
            <a:avLst/>
          </a:prstGeom>
          <a:noFill/>
          <a:ln>
            <a:solidFill>
              <a:schemeClr val="tx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3032137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entrado">
  <a:themeElements>
    <a:clrScheme name="Centrado">
      <a:dk1>
        <a:sysClr val="windowText" lastClr="000000"/>
      </a:dk1>
      <a:lt1>
        <a:sysClr val="window" lastClr="FFFFFF"/>
      </a:lt1>
      <a:dk2>
        <a:srgbClr val="318FC5"/>
      </a:dk2>
      <a:lt2>
        <a:srgbClr val="AEE8FB"/>
      </a:lt2>
      <a:accent1>
        <a:srgbClr val="76C5EF"/>
      </a:accent1>
      <a:accent2>
        <a:srgbClr val="FEA022"/>
      </a:accent2>
      <a:accent3>
        <a:srgbClr val="FF6700"/>
      </a:accent3>
      <a:accent4>
        <a:srgbClr val="70A525"/>
      </a:accent4>
      <a:accent5>
        <a:srgbClr val="A5D848"/>
      </a:accent5>
      <a:accent6>
        <a:srgbClr val="20768C"/>
      </a:accent6>
      <a:hlink>
        <a:srgbClr val="7AB6E8"/>
      </a:hlink>
      <a:folHlink>
        <a:srgbClr val="83B0D3"/>
      </a:folHlink>
    </a:clrScheme>
    <a:fontScheme name="Centrado">
      <a:majorFont>
        <a:latin typeface="Rockwell"/>
        <a:ea typeface=""/>
        <a:cs typeface=""/>
        <a:font script="Grek" typeface="Cambria"/>
        <a:font script="Cyrl" typeface="Cambria"/>
        <a:font script="Jpan" typeface="ＭＳ 明朝"/>
        <a:font script="Hang" typeface="바탕"/>
        <a:font script="Hans" typeface="华文新魏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ＭＳ 明朝"/>
        <a:font script="Hang" typeface="바탕"/>
        <a:font script="Hans" typeface="华文新魏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entrado">
      <a:fillStyleLst>
        <a:solidFill>
          <a:schemeClr val="phClr"/>
        </a:solidFill>
        <a:gradFill rotWithShape="1">
          <a:gsLst>
            <a:gs pos="0">
              <a:schemeClr val="phClr">
                <a:tint val="14000"/>
                <a:satMod val="180000"/>
                <a:lumMod val="100000"/>
              </a:schemeClr>
            </a:gs>
            <a:gs pos="42000">
              <a:schemeClr val="phClr">
                <a:tint val="40000"/>
                <a:satMod val="160000"/>
                <a:lumMod val="94000"/>
              </a:schemeClr>
            </a:gs>
            <a:gs pos="100000">
              <a:schemeClr val="phClr">
                <a:tint val="94000"/>
                <a:satMod val="140000"/>
              </a:schemeClr>
            </a:gs>
          </a:gsLst>
          <a:lin ang="5160000" scaled="1"/>
        </a:gradFill>
        <a:gradFill rotWithShape="1">
          <a:gsLst>
            <a:gs pos="38000">
              <a:schemeClr val="phClr">
                <a:satMod val="120000"/>
              </a:schemeClr>
            </a:gs>
            <a:gs pos="100000">
              <a:schemeClr val="phClr">
                <a:shade val="60000"/>
                <a:satMod val="180000"/>
                <a:lumMod val="70000"/>
              </a:schemeClr>
            </a:gs>
          </a:gsLst>
          <a:lin ang="4680000" scaled="0"/>
        </a:gradFill>
      </a:fillStyleLst>
      <a:lnStyleLst>
        <a:ln w="12700" cap="flat" cmpd="sng" algn="ctr">
          <a:solidFill>
            <a:schemeClr val="phClr">
              <a:shade val="50000"/>
            </a:schemeClr>
          </a:solidFill>
          <a:prstDash val="solid"/>
        </a:ln>
        <a:ln w="2540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12700" dir="5400000" sx="102000" sy="102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76200" dist="25400" dir="5400000" rotWithShape="0">
              <a:srgbClr val="000000">
                <a:alpha val="50000"/>
              </a:srgb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19800000"/>
            </a:lightRig>
          </a:scene3d>
          <a:sp3d prstMaterial="metal">
            <a:bevelT w="152400" h="63500" prst="softRound"/>
          </a:sp3d>
        </a:effectStyle>
        <a:effectStyle>
          <a:effectLst>
            <a:outerShdw blurRad="107950" dist="12700" dir="5040000" rotWithShape="0">
              <a:srgbClr val="000000">
                <a:alpha val="5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9800000"/>
            </a:lightRig>
          </a:scene3d>
          <a:sp3d prstMaterial="plastic">
            <a:bevelT h="63500" prst="softRound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5000"/>
                <a:satMod val="140000"/>
                <a:lumMod val="120000"/>
              </a:schemeClr>
            </a:gs>
            <a:gs pos="100000">
              <a:schemeClr val="phClr">
                <a:tint val="95000"/>
                <a:shade val="70000"/>
                <a:satMod val="180000"/>
                <a:lumMod val="82000"/>
              </a:schemeClr>
            </a:gs>
          </a:gsLst>
          <a:path path="circle">
            <a:fillToRect l="25000" t="25000" r="25000" b="25000"/>
          </a:path>
        </a:gradFill>
        <a:gradFill rotWithShape="1">
          <a:gsLst>
            <a:gs pos="0">
              <a:schemeClr val="phClr">
                <a:tint val="94000"/>
                <a:satMod val="140000"/>
                <a:lumMod val="120000"/>
              </a:schemeClr>
            </a:gs>
            <a:gs pos="100000">
              <a:schemeClr val="phClr">
                <a:tint val="97000"/>
                <a:shade val="70000"/>
                <a:satMod val="190000"/>
                <a:lumMod val="72000"/>
              </a:schemeClr>
            </a:gs>
          </a:gsLst>
          <a:path path="circle">
            <a:fillToRect l="50000" t="50000" r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1005</TotalTime>
  <Words>2371</Words>
  <Application>Microsoft Office PowerPoint</Application>
  <PresentationFormat>Presentación en pantalla (4:3)</PresentationFormat>
  <Paragraphs>595</Paragraphs>
  <Slides>76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11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76</vt:i4>
      </vt:variant>
    </vt:vector>
  </HeadingPairs>
  <TitlesOfParts>
    <vt:vector size="88" baseType="lpstr">
      <vt:lpstr>Arial Unicode MS</vt:lpstr>
      <vt:lpstr>Arial</vt:lpstr>
      <vt:lpstr>Baskerville Old Face</vt:lpstr>
      <vt:lpstr>Bookman Old Style</vt:lpstr>
      <vt:lpstr>Calibri</vt:lpstr>
      <vt:lpstr>Cambria Math</vt:lpstr>
      <vt:lpstr>Lucida Sans Unicode</vt:lpstr>
      <vt:lpstr>Rockwell</vt:lpstr>
      <vt:lpstr>Times New Roman</vt:lpstr>
      <vt:lpstr>Verdana</vt:lpstr>
      <vt:lpstr>Wingdings</vt:lpstr>
      <vt:lpstr>Centrado</vt:lpstr>
      <vt:lpstr>Formas de la Ecuación de la Recta</vt:lpstr>
      <vt:lpstr>Índice: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Sistema Gestión Residentes</dc:title>
  <dc:creator>Rene Flores</dc:creator>
  <cp:lastModifiedBy>Montoya</cp:lastModifiedBy>
  <cp:revision>313</cp:revision>
  <dcterms:created xsi:type="dcterms:W3CDTF">2014-03-28T19:59:07Z</dcterms:created>
  <dcterms:modified xsi:type="dcterms:W3CDTF">2021-03-05T14:53:30Z</dcterms:modified>
</cp:coreProperties>
</file>